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6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33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943" autoAdjust="0"/>
    <p:restoredTop sz="94660"/>
  </p:normalViewPr>
  <p:slideViewPr>
    <p:cSldViewPr>
      <p:cViewPr varScale="1">
        <p:scale>
          <a:sx n="68" d="100"/>
          <a:sy n="68" d="100"/>
        </p:scale>
        <p:origin x="-12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F9186F1-1092-42D4-BBAE-B4D891B357A9}" type="datetimeFigureOut">
              <a:rPr lang="sk-SK"/>
              <a:pPr>
                <a:defRPr/>
              </a:pPr>
              <a:t>4. 12. 2013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k-SK" noProof="0" smtClean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noProof="0" smtClean="0"/>
              <a:t>Kliknite sem a upravte štýly predlohy textu.</a:t>
            </a:r>
          </a:p>
          <a:p>
            <a:pPr lvl="1"/>
            <a:r>
              <a:rPr lang="sk-SK" noProof="0" smtClean="0"/>
              <a:t>Druhá úroveň</a:t>
            </a:r>
          </a:p>
          <a:p>
            <a:pPr lvl="2"/>
            <a:r>
              <a:rPr lang="sk-SK" noProof="0" smtClean="0"/>
              <a:t>Tretia úroveň</a:t>
            </a:r>
          </a:p>
          <a:p>
            <a:pPr lvl="3"/>
            <a:r>
              <a:rPr lang="sk-SK" noProof="0" smtClean="0"/>
              <a:t>Štvrtá úroveň</a:t>
            </a:r>
          </a:p>
          <a:p>
            <a:pPr lvl="4"/>
            <a:r>
              <a:rPr lang="sk-SK" noProof="0" smtClean="0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70F8485-E7C9-47E2-A61B-FB62C088D6E3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smtClean="0"/>
          </a:p>
        </p:txBody>
      </p:sp>
      <p:sp>
        <p:nvSpPr>
          <p:cNvPr id="46084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FE1A5E6-AD33-4836-A0DB-150D5D4ED282}" type="slidenum">
              <a:rPr lang="sk-SK" smtClean="0">
                <a:latin typeface="Arial" pitchFamily="34" charset="0"/>
              </a:rPr>
              <a:pPr/>
              <a:t>9</a:t>
            </a:fld>
            <a:endParaRPr lang="sk-SK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ál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ál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Nadpis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22" name="Podnadpis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sk-SK" smtClean="0"/>
              <a:t>Kliknite sem a upravte štýl predlohy podnadpisov.</a:t>
            </a:r>
            <a:endParaRPr lang="en-US"/>
          </a:p>
        </p:txBody>
      </p:sp>
      <p:sp>
        <p:nvSpPr>
          <p:cNvPr id="6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8FA6673-AAE4-4E3F-BC8D-22B4A2BF7782}" type="datetimeFigureOut">
              <a:rPr lang="sk-SK"/>
              <a:pPr>
                <a:defRPr/>
              </a:pPr>
              <a:t>4. 12. 2013</a:t>
            </a:fld>
            <a:endParaRPr lang="sk-SK"/>
          </a:p>
        </p:txBody>
      </p:sp>
      <p:sp>
        <p:nvSpPr>
          <p:cNvPr id="7" name="Zástupný symbol päty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sk-SK"/>
          </a:p>
        </p:txBody>
      </p:sp>
      <p:sp>
        <p:nvSpPr>
          <p:cNvPr id="8" name="Zástupný symbol čísla snímky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7ED0EF6-7DD4-4E1D-9C77-BFB4A9E1E164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dátumu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D3460-22A6-4426-8293-DA02EF849502}" type="datetimeFigureOut">
              <a:rPr lang="sk-SK"/>
              <a:pPr>
                <a:defRPr/>
              </a:pPr>
              <a:t>4. 12. 2013</a:t>
            </a:fld>
            <a:endParaRPr lang="sk-SK"/>
          </a:p>
        </p:txBody>
      </p:sp>
      <p:sp>
        <p:nvSpPr>
          <p:cNvPr id="5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A7895-E142-48A3-8085-1B6CFBD1260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dátumu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4C643-A069-41C7-A392-683503ED9CA7}" type="datetimeFigureOut">
              <a:rPr lang="sk-SK"/>
              <a:pPr>
                <a:defRPr/>
              </a:pPr>
              <a:t>4. 12. 2013</a:t>
            </a:fld>
            <a:endParaRPr lang="sk-SK"/>
          </a:p>
        </p:txBody>
      </p:sp>
      <p:sp>
        <p:nvSpPr>
          <p:cNvPr id="5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291E6-D132-423E-B168-9350305DB58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dátumu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97B15-4C69-41D3-823C-F1495C766A45}" type="datetimeFigureOut">
              <a:rPr lang="sk-SK"/>
              <a:pPr>
                <a:defRPr/>
              </a:pPr>
              <a:t>4. 12. 2013</a:t>
            </a:fld>
            <a:endParaRPr lang="sk-SK"/>
          </a:p>
        </p:txBody>
      </p:sp>
      <p:sp>
        <p:nvSpPr>
          <p:cNvPr id="5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35E05-4344-46D6-A65E-619EC0F990B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ĺžnik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ál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ál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8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1649288-E6B2-4488-A7CF-1026017D8ED0}" type="datetimeFigureOut">
              <a:rPr lang="sk-SK"/>
              <a:pPr>
                <a:defRPr/>
              </a:pPr>
              <a:t>4. 12. 2013</a:t>
            </a:fld>
            <a:endParaRPr lang="sk-SK"/>
          </a:p>
        </p:txBody>
      </p:sp>
      <p:sp>
        <p:nvSpPr>
          <p:cNvPr id="9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sk-SK"/>
          </a:p>
        </p:txBody>
      </p:sp>
      <p:sp>
        <p:nvSpPr>
          <p:cNvPr id="10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87B5049-3338-462A-8B8F-EE26CF0DA64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Zástupný symbol dátumu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73FB9-CB24-4970-A343-EC76700E02B2}" type="datetimeFigureOut">
              <a:rPr lang="sk-SK"/>
              <a:pPr>
                <a:defRPr/>
              </a:pPr>
              <a:t>4. 12. 2013</a:t>
            </a:fld>
            <a:endParaRPr lang="sk-SK"/>
          </a:p>
        </p:txBody>
      </p:sp>
      <p:sp>
        <p:nvSpPr>
          <p:cNvPr id="6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22484-1C39-473F-B015-2F8231F8370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7" name="Zástupný symbol dátumu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7C4BD-523C-4BF4-BBB1-8B259ADF5E4E}" type="datetimeFigureOut">
              <a:rPr lang="sk-SK"/>
              <a:pPr>
                <a:defRPr/>
              </a:pPr>
              <a:t>4. 12. 2013</a:t>
            </a:fld>
            <a:endParaRPr lang="sk-SK"/>
          </a:p>
        </p:txBody>
      </p:sp>
      <p:sp>
        <p:nvSpPr>
          <p:cNvPr id="8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0CA1B-9139-415D-8264-9CC82177A37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dátumu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447B2-3727-40A9-B52A-D58DC8A08D40}" type="datetimeFigureOut">
              <a:rPr lang="sk-SK"/>
              <a:pPr>
                <a:defRPr/>
              </a:pPr>
              <a:t>4. 12. 2013</a:t>
            </a:fld>
            <a:endParaRPr lang="sk-SK"/>
          </a:p>
        </p:txBody>
      </p:sp>
      <p:sp>
        <p:nvSpPr>
          <p:cNvPr id="4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0C21C-5E8F-490E-813C-4D5DC4DE064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Obdĺžnik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5D3A60A-0407-4A38-ABFC-72F41FBCC87D}" type="datetimeFigureOut">
              <a:rPr lang="sk-SK"/>
              <a:pPr>
                <a:defRPr/>
              </a:pPr>
              <a:t>4. 12. 2013</a:t>
            </a:fld>
            <a:endParaRPr lang="sk-SK"/>
          </a:p>
        </p:txBody>
      </p:sp>
      <p:sp>
        <p:nvSpPr>
          <p:cNvPr id="5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2BF4861-9C7F-4283-A21C-69B36E03DA66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Zástupný symbol dátumu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A00E6-8AD4-40C7-8E29-FC191ED1CCFE}" type="datetimeFigureOut">
              <a:rPr lang="sk-SK"/>
              <a:pPr>
                <a:defRPr/>
              </a:pPr>
              <a:t>4. 12. 2013</a:t>
            </a:fld>
            <a:endParaRPr lang="sk-SK"/>
          </a:p>
        </p:txBody>
      </p:sp>
      <p:sp>
        <p:nvSpPr>
          <p:cNvPr id="6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4836D-A91F-4861-941B-F6B058E73D48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</a:endParaRPr>
          </a:p>
        </p:txBody>
      </p:sp>
      <p:sp>
        <p:nvSpPr>
          <p:cNvPr id="6" name="Vývojový diagram: proces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Vývojový diagram: proces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sk-SK" noProof="0" smtClean="0"/>
              <a:t>Ak chcete pridať obrázok, kliknite na ikonu</a:t>
            </a:r>
            <a:endParaRPr lang="en-US" noProof="0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8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E736F56-FA3C-47A2-B559-023163FC5E72}" type="datetimeFigureOut">
              <a:rPr lang="sk-SK"/>
              <a:pPr>
                <a:defRPr/>
              </a:pPr>
              <a:t>4. 12. 2013</a:t>
            </a:fld>
            <a:endParaRPr lang="sk-SK"/>
          </a:p>
        </p:txBody>
      </p:sp>
      <p:sp>
        <p:nvSpPr>
          <p:cNvPr id="9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sk-SK"/>
          </a:p>
        </p:txBody>
      </p:sp>
      <p:sp>
        <p:nvSpPr>
          <p:cNvPr id="10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906B744-11BA-488D-B27E-3F40F057197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oláč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ál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Prstenec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bdĺžnik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Zástupný symbol nadpisu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1033" name="Zástupný symbol textu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smtClean="0"/>
              <a:t>Kliknite sem a upravte štýly predlohy textu.</a:t>
            </a:r>
          </a:p>
          <a:p>
            <a:pPr lvl="1"/>
            <a:r>
              <a:rPr lang="sk-SK" altLang="sk-SK" smtClean="0"/>
              <a:t>Druhá úroveň</a:t>
            </a:r>
          </a:p>
          <a:p>
            <a:pPr lvl="2"/>
            <a:r>
              <a:rPr lang="sk-SK" altLang="sk-SK" smtClean="0"/>
              <a:t>Tretia úroveň</a:t>
            </a:r>
          </a:p>
          <a:p>
            <a:pPr lvl="3"/>
            <a:r>
              <a:rPr lang="sk-SK" altLang="sk-SK" smtClean="0"/>
              <a:t>Štvrtá úroveň</a:t>
            </a:r>
          </a:p>
          <a:p>
            <a:pPr lvl="4"/>
            <a:r>
              <a:rPr lang="sk-SK" altLang="sk-SK" smtClean="0"/>
              <a:t>Piata úroveň</a:t>
            </a:r>
            <a:endParaRPr lang="en-US" altLang="sk-SK" smtClean="0"/>
          </a:p>
        </p:txBody>
      </p:sp>
      <p:sp>
        <p:nvSpPr>
          <p:cNvPr id="24" name="Zástupný symbol dátumu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8C9CBA33-3152-4A96-96EE-B70F74E7C265}" type="datetimeFigureOut">
              <a:rPr lang="sk-SK"/>
              <a:pPr>
                <a:defRPr/>
              </a:pPr>
              <a:t>4. 12. 2013</a:t>
            </a:fld>
            <a:endParaRPr lang="sk-SK"/>
          </a:p>
        </p:txBody>
      </p:sp>
      <p:sp>
        <p:nvSpPr>
          <p:cNvPr id="10" name="Zástupný symbol päty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endParaRPr lang="sk-SK"/>
          </a:p>
        </p:txBody>
      </p:sp>
      <p:sp>
        <p:nvSpPr>
          <p:cNvPr id="22" name="Zástupný symbol čísla snímky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fld id="{FC0E94EE-9269-4636-94E0-13166E9001F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  <p:sp>
        <p:nvSpPr>
          <p:cNvPr id="15" name="Obdĺžnik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17" r:id="rId2"/>
    <p:sldLayoutId id="2147483825" r:id="rId3"/>
    <p:sldLayoutId id="2147483818" r:id="rId4"/>
    <p:sldLayoutId id="2147483819" r:id="rId5"/>
    <p:sldLayoutId id="2147483820" r:id="rId6"/>
    <p:sldLayoutId id="2147483826" r:id="rId7"/>
    <p:sldLayoutId id="2147483821" r:id="rId8"/>
    <p:sldLayoutId id="2147483827" r:id="rId9"/>
    <p:sldLayoutId id="2147483822" r:id="rId10"/>
    <p:sldLayoutId id="214748382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000000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Gill Sans MT" pitchFamily="34" charset="-1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Gill Sans MT" pitchFamily="34" charset="-1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Gill Sans MT" pitchFamily="34" charset="-1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Gill Sans MT" pitchFamily="34" charset="-18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Gill Sans MT" pitchFamily="34" charset="-18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Gill Sans MT" pitchFamily="34" charset="-18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Gill Sans MT" pitchFamily="34" charset="-18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Gill Sans MT" pitchFamily="34" charset="-18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FFFFFF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FFFFFF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4.jpeg"/><Relationship Id="rId7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4.jpe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jpe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4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3350" y="195263"/>
            <a:ext cx="7499350" cy="41751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k-SK" sz="2400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Cities</a:t>
            </a:r>
            <a:endParaRPr lang="sk-SK" sz="2400" b="1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650" y="6167438"/>
            <a:ext cx="1008063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Zástupný symbol obsahu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98425" y="6119813"/>
            <a:ext cx="1285875" cy="606425"/>
          </a:xfrm>
        </p:spPr>
      </p:pic>
      <p:pic>
        <p:nvPicPr>
          <p:cNvPr id="23558" name="Picture 6" descr="http://upload.wikimedia.org/wikipedia/commons/2/28/D%C3%B3m_sv%C3%A4tej_Al%C5%BEbety_a_Kaplnka_sv._Michala,_Ko%C5%A1ice,_Slovensk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375" y="1196975"/>
            <a:ext cx="7353300" cy="425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BlokTextu 5"/>
          <p:cNvSpPr txBox="1">
            <a:spLocks noChangeArrowheads="1"/>
          </p:cNvSpPr>
          <p:nvPr/>
        </p:nvSpPr>
        <p:spPr bwMode="auto">
          <a:xfrm>
            <a:off x="1116013" y="617538"/>
            <a:ext cx="7489825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sk-SK" altLang="sk-SK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Košice, Žilina, Nitra, Prešov, Banská Bystrica, Martin</a:t>
            </a:r>
          </a:p>
        </p:txBody>
      </p:sp>
      <p:pic>
        <p:nvPicPr>
          <p:cNvPr id="23560" name="Picture 8" descr="http://www.stavba-az.sk/user/spravy/002/Zilina_centru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6375" y="1052513"/>
            <a:ext cx="734377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10" descr="http://www.nitrafest.sk/images/uploads/nitra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350" y="1052513"/>
            <a:ext cx="74168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Picture 12" descr="http://www.pentapolitana.sk/resources/App/201109211251350.po_mesto_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3350" y="1052513"/>
            <a:ext cx="741680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6" name="Picture 14" descr="http://fotografovanie.info/fotogaleria/architektura/fimages/kostol-banska-bystric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58888" y="1052513"/>
            <a:ext cx="7561262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8" name="Picture 16" descr="http://upload.wikimedia.org/wikipedia/commons/9/9d/Martin-IMG_170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58888" y="1052513"/>
            <a:ext cx="7561262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650" y="6167438"/>
            <a:ext cx="1008063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Zástupný symbol obsahu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98425" y="6119813"/>
            <a:ext cx="1285875" cy="606425"/>
          </a:xfrm>
        </p:spPr>
      </p:pic>
      <p:sp>
        <p:nvSpPr>
          <p:cNvPr id="7" name="Obdĺžnik 6"/>
          <p:cNvSpPr/>
          <p:nvPr/>
        </p:nvSpPr>
        <p:spPr>
          <a:xfrm>
            <a:off x="1033463" y="869950"/>
            <a:ext cx="4572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defRPr/>
            </a:pPr>
            <a:r>
              <a:rPr lang="sk-SK" dirty="0" err="1">
                <a:cs typeface="Arial" pitchFamily="34" charset="0"/>
              </a:rPr>
              <a:t>Tinkery</a:t>
            </a:r>
            <a:r>
              <a:rPr lang="sk-SK" dirty="0">
                <a:cs typeface="Arial" pitchFamily="34" charset="0"/>
              </a:rPr>
              <a:t>  in Slovakia has </a:t>
            </a:r>
            <a:r>
              <a:rPr lang="sk-SK" dirty="0" err="1">
                <a:cs typeface="Arial" pitchFamily="34" charset="0"/>
              </a:rPr>
              <a:t>almost</a:t>
            </a:r>
            <a:r>
              <a:rPr lang="sk-SK" dirty="0">
                <a:cs typeface="Arial" pitchFamily="34" charset="0"/>
              </a:rPr>
              <a:t> 300 </a:t>
            </a:r>
            <a:r>
              <a:rPr lang="sk-SK" dirty="0" err="1">
                <a:cs typeface="Arial" pitchFamily="34" charset="0"/>
              </a:rPr>
              <a:t>years</a:t>
            </a:r>
            <a:r>
              <a:rPr lang="sk-SK" dirty="0">
                <a:cs typeface="Arial" pitchFamily="34" charset="0"/>
              </a:rPr>
              <a:t> </a:t>
            </a:r>
            <a:r>
              <a:rPr lang="sk-SK" dirty="0" err="1">
                <a:cs typeface="Arial" pitchFamily="34" charset="0"/>
              </a:rPr>
              <a:t>of</a:t>
            </a:r>
            <a:r>
              <a:rPr lang="sk-SK" dirty="0">
                <a:cs typeface="Arial" pitchFamily="34" charset="0"/>
              </a:rPr>
              <a:t> </a:t>
            </a:r>
            <a:r>
              <a:rPr lang="sk-SK" dirty="0" err="1">
                <a:cs typeface="Arial" pitchFamily="34" charset="0"/>
              </a:rPr>
              <a:t>tradition</a:t>
            </a:r>
            <a:r>
              <a:rPr lang="sk-SK" dirty="0">
                <a:cs typeface="Arial" pitchFamily="34" charset="0"/>
              </a:rPr>
              <a:t>.</a:t>
            </a:r>
            <a:endParaRPr lang="sk-SK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1503795" y="2021939"/>
            <a:ext cx="3978696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Tinkery</a:t>
            </a:r>
            <a:endParaRPr lang="sk-SK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1093788" y="2852738"/>
            <a:ext cx="45720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B2B2B2"/>
              </a:buClr>
              <a:buSzPct val="90000"/>
              <a:defRPr/>
            </a:pPr>
            <a:r>
              <a:rPr lang="sk-SK" dirty="0" err="1">
                <a:cs typeface="Arial" pitchFamily="34" charset="0"/>
              </a:rPr>
              <a:t>The</a:t>
            </a:r>
            <a:r>
              <a:rPr lang="sk-SK" dirty="0">
                <a:cs typeface="Arial" pitchFamily="34" charset="0"/>
              </a:rPr>
              <a:t> </a:t>
            </a:r>
            <a:r>
              <a:rPr lang="sk-SK" dirty="0" err="1">
                <a:cs typeface="Arial" pitchFamily="34" charset="0"/>
              </a:rPr>
              <a:t>roots</a:t>
            </a:r>
            <a:r>
              <a:rPr lang="sk-SK" dirty="0">
                <a:cs typeface="Arial" pitchFamily="34" charset="0"/>
              </a:rPr>
              <a:t> </a:t>
            </a:r>
            <a:r>
              <a:rPr lang="sk-SK" dirty="0" err="1">
                <a:cs typeface="Arial" pitchFamily="34" charset="0"/>
              </a:rPr>
              <a:t>of</a:t>
            </a:r>
            <a:r>
              <a:rPr lang="sk-SK" dirty="0">
                <a:cs typeface="Arial" pitchFamily="34" charset="0"/>
              </a:rPr>
              <a:t> </a:t>
            </a:r>
            <a:r>
              <a:rPr lang="sk-SK" dirty="0" err="1">
                <a:cs typeface="Arial" pitchFamily="34" charset="0"/>
              </a:rPr>
              <a:t>the</a:t>
            </a:r>
            <a:r>
              <a:rPr lang="sk-SK" dirty="0">
                <a:cs typeface="Arial" pitchFamily="34" charset="0"/>
              </a:rPr>
              <a:t> </a:t>
            </a:r>
            <a:r>
              <a:rPr lang="sk-SK" dirty="0" err="1">
                <a:cs typeface="Arial" pitchFamily="34" charset="0"/>
              </a:rPr>
              <a:t>tinkery</a:t>
            </a:r>
            <a:r>
              <a:rPr lang="sk-SK" dirty="0">
                <a:cs typeface="Arial" pitchFamily="34" charset="0"/>
              </a:rPr>
              <a:t> </a:t>
            </a:r>
            <a:r>
              <a:rPr lang="sk-SK" dirty="0" err="1">
                <a:cs typeface="Arial" pitchFamily="34" charset="0"/>
              </a:rPr>
              <a:t>craft</a:t>
            </a:r>
            <a:r>
              <a:rPr lang="sk-SK" dirty="0">
                <a:cs typeface="Arial" pitchFamily="34" charset="0"/>
              </a:rPr>
              <a:t> </a:t>
            </a:r>
            <a:r>
              <a:rPr lang="sk-SK" dirty="0" err="1">
                <a:cs typeface="Arial" pitchFamily="34" charset="0"/>
              </a:rPr>
              <a:t>come</a:t>
            </a:r>
            <a:r>
              <a:rPr lang="sk-SK" dirty="0">
                <a:cs typeface="Arial" pitchFamily="34" charset="0"/>
              </a:rPr>
              <a:t> </a:t>
            </a:r>
            <a:r>
              <a:rPr lang="sk-SK" dirty="0" err="1">
                <a:cs typeface="Arial" pitchFamily="34" charset="0"/>
              </a:rPr>
              <a:t>from</a:t>
            </a:r>
            <a:r>
              <a:rPr lang="sk-SK" dirty="0">
                <a:cs typeface="Arial" pitchFamily="34" charset="0"/>
              </a:rPr>
              <a:t> [</a:t>
            </a:r>
            <a:r>
              <a:rPr lang="sk-SK" dirty="0" err="1">
                <a:cs typeface="Arial" pitchFamily="34" charset="0"/>
              </a:rPr>
              <a:t>northern</a:t>
            </a:r>
            <a:r>
              <a:rPr lang="sk-SK" dirty="0">
                <a:cs typeface="Arial" pitchFamily="34" charset="0"/>
              </a:rPr>
              <a:t> </a:t>
            </a:r>
            <a:r>
              <a:rPr lang="sk-SK" dirty="0" err="1">
                <a:cs typeface="Arial" pitchFamily="34" charset="0"/>
              </a:rPr>
              <a:t>Slovakia's</a:t>
            </a:r>
            <a:r>
              <a:rPr lang="sk-SK" dirty="0">
                <a:cs typeface="Arial" pitchFamily="34" charset="0"/>
              </a:rPr>
              <a:t>] Kysuce </a:t>
            </a:r>
            <a:r>
              <a:rPr lang="sk-SK" dirty="0" err="1">
                <a:cs typeface="Arial" pitchFamily="34" charset="0"/>
              </a:rPr>
              <a:t>region</a:t>
            </a:r>
            <a:r>
              <a:rPr lang="sk-SK" dirty="0">
                <a:cs typeface="Arial" pitchFamily="34" charset="0"/>
              </a:rPr>
              <a:t>.</a:t>
            </a:r>
            <a:endParaRPr lang="sk-SK" kern="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4583" name="Picture 12" descr="http://pmza.sk/wp-content/uploads/2010/07/Fotografia-drot%C3%A1ra-od-Pavla-Soch%C3%A1%C5%88a-zo-za%C4%8D.-20.storo%C4%8D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736600"/>
            <a:ext cx="3109913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12" descr="http://www.velkerovne.sk/contents/pictures/chod07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3363" y="3776663"/>
            <a:ext cx="3784600" cy="283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BlokTextu 1"/>
          <p:cNvSpPr txBox="1"/>
          <p:nvPr/>
        </p:nvSpPr>
        <p:spPr>
          <a:xfrm>
            <a:off x="3933825" y="188913"/>
            <a:ext cx="222726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sk-SK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Folk </a:t>
            </a:r>
            <a:r>
              <a:rPr lang="sk-SK" sz="240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tradition</a:t>
            </a:r>
            <a:r>
              <a:rPr lang="sk-SK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650" y="6167438"/>
            <a:ext cx="1008063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Zástupný symbol obsahu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98425" y="6119813"/>
            <a:ext cx="1285875" cy="606425"/>
          </a:xfrm>
        </p:spPr>
      </p:pic>
      <p:sp>
        <p:nvSpPr>
          <p:cNvPr id="5" name="Obdĺžnik 4"/>
          <p:cNvSpPr/>
          <p:nvPr/>
        </p:nvSpPr>
        <p:spPr>
          <a:xfrm>
            <a:off x="1331640" y="332654"/>
            <a:ext cx="4175844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33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Basket</a:t>
            </a:r>
            <a:r>
              <a:rPr lang="sk-SK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33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sk-SK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33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weawing</a:t>
            </a:r>
            <a:endParaRPr lang="sk-SK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33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606" name="Obdĺžnik 5"/>
          <p:cNvSpPr>
            <a:spLocks noChangeArrowheads="1"/>
          </p:cNvSpPr>
          <p:nvPr/>
        </p:nvSpPr>
        <p:spPr bwMode="auto">
          <a:xfrm>
            <a:off x="5364163" y="1157288"/>
            <a:ext cx="3643312" cy="20320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sk-SK" dirty="0" err="1" smtClean="0">
                <a:cs typeface="Arial" pitchFamily="34" charset="0"/>
              </a:rPr>
              <a:t>Basket</a:t>
            </a:r>
            <a:r>
              <a:rPr lang="sk-SK" dirty="0" smtClean="0">
                <a:cs typeface="Arial" pitchFamily="34" charset="0"/>
              </a:rPr>
              <a:t> </a:t>
            </a:r>
            <a:r>
              <a:rPr lang="sk-SK" dirty="0" err="1" smtClean="0">
                <a:cs typeface="Arial" pitchFamily="34" charset="0"/>
              </a:rPr>
              <a:t>weaving</a:t>
            </a:r>
            <a:r>
              <a:rPr lang="sk-SK" dirty="0" smtClean="0">
                <a:cs typeface="Arial" pitchFamily="34" charset="0"/>
              </a:rPr>
              <a:t> </a:t>
            </a:r>
            <a:r>
              <a:rPr lang="sk-SK" dirty="0" err="1" smtClean="0">
                <a:cs typeface="Arial" pitchFamily="34" charset="0"/>
              </a:rPr>
              <a:t>is</a:t>
            </a:r>
            <a:r>
              <a:rPr lang="sk-SK" dirty="0" smtClean="0">
                <a:cs typeface="Arial" pitchFamily="34" charset="0"/>
              </a:rPr>
              <a:t> </a:t>
            </a:r>
            <a:r>
              <a:rPr lang="sk-SK" dirty="0" err="1" smtClean="0">
                <a:cs typeface="Arial" pitchFamily="34" charset="0"/>
              </a:rPr>
              <a:t>one</a:t>
            </a:r>
            <a:r>
              <a:rPr lang="sk-SK" dirty="0" smtClean="0">
                <a:cs typeface="Arial" pitchFamily="34" charset="0"/>
              </a:rPr>
              <a:t> </a:t>
            </a:r>
            <a:r>
              <a:rPr lang="sk-SK" dirty="0" err="1" smtClean="0">
                <a:cs typeface="Arial" pitchFamily="34" charset="0"/>
              </a:rPr>
              <a:t>of</a:t>
            </a:r>
            <a:r>
              <a:rPr lang="sk-SK" dirty="0" smtClean="0">
                <a:cs typeface="Arial" pitchFamily="34" charset="0"/>
              </a:rPr>
              <a:t> </a:t>
            </a:r>
            <a:r>
              <a:rPr lang="sk-SK" dirty="0" err="1" smtClean="0">
                <a:cs typeface="Arial" pitchFamily="34" charset="0"/>
              </a:rPr>
              <a:t>the</a:t>
            </a:r>
            <a:r>
              <a:rPr lang="sk-SK" dirty="0" smtClean="0">
                <a:cs typeface="Arial" pitchFamily="34" charset="0"/>
              </a:rPr>
              <a:t> </a:t>
            </a:r>
            <a:r>
              <a:rPr lang="sk-SK" dirty="0" err="1" smtClean="0">
                <a:cs typeface="Arial" pitchFamily="34" charset="0"/>
              </a:rPr>
              <a:t>oldest</a:t>
            </a:r>
            <a:r>
              <a:rPr lang="sk-SK" dirty="0" smtClean="0">
                <a:cs typeface="Arial" pitchFamily="34" charset="0"/>
              </a:rPr>
              <a:t> </a:t>
            </a:r>
            <a:r>
              <a:rPr lang="sk-SK" dirty="0" err="1" smtClean="0">
                <a:cs typeface="Arial" pitchFamily="34" charset="0"/>
              </a:rPr>
              <a:t>handcrafts</a:t>
            </a:r>
            <a:r>
              <a:rPr lang="sk-SK" dirty="0" smtClean="0">
                <a:cs typeface="Arial" pitchFamily="34" charset="0"/>
              </a:rPr>
              <a:t> in Slovakia. </a:t>
            </a:r>
            <a:r>
              <a:rPr lang="sk-SK" dirty="0" err="1" smtClean="0">
                <a:cs typeface="Arial" pitchFamily="34" charset="0"/>
              </a:rPr>
              <a:t>Using</a:t>
            </a:r>
            <a:r>
              <a:rPr lang="sk-SK" dirty="0" smtClean="0">
                <a:cs typeface="Arial" pitchFamily="34" charset="0"/>
              </a:rPr>
              <a:t>  </a:t>
            </a:r>
            <a:r>
              <a:rPr lang="sk-SK" dirty="0" err="1" smtClean="0">
                <a:cs typeface="Arial" pitchFamily="34" charset="0"/>
              </a:rPr>
              <a:t>mostly</a:t>
            </a:r>
            <a:r>
              <a:rPr lang="sk-SK" dirty="0" smtClean="0">
                <a:cs typeface="Arial" pitchFamily="34" charset="0"/>
              </a:rPr>
              <a:t> </a:t>
            </a:r>
            <a:r>
              <a:rPr lang="sk-SK" dirty="0" err="1" smtClean="0">
                <a:cs typeface="Arial" pitchFamily="34" charset="0"/>
              </a:rPr>
              <a:t>natural</a:t>
            </a:r>
            <a:r>
              <a:rPr lang="sk-SK" dirty="0" smtClean="0">
                <a:cs typeface="Arial" pitchFamily="34" charset="0"/>
              </a:rPr>
              <a:t> </a:t>
            </a:r>
            <a:r>
              <a:rPr lang="sk-SK" dirty="0" err="1" smtClean="0">
                <a:cs typeface="Arial" pitchFamily="34" charset="0"/>
              </a:rPr>
              <a:t>materials</a:t>
            </a:r>
            <a:r>
              <a:rPr lang="sk-SK" dirty="0" smtClean="0">
                <a:cs typeface="Arial" pitchFamily="34" charset="0"/>
              </a:rPr>
              <a:t> </a:t>
            </a:r>
            <a:r>
              <a:rPr lang="sk-SK" dirty="0" err="1" smtClean="0">
                <a:cs typeface="Arial" pitchFamily="34" charset="0"/>
              </a:rPr>
              <a:t>various</a:t>
            </a:r>
            <a:r>
              <a:rPr lang="sk-SK" dirty="0" smtClean="0">
                <a:cs typeface="Arial" pitchFamily="34" charset="0"/>
              </a:rPr>
              <a:t> </a:t>
            </a:r>
            <a:r>
              <a:rPr lang="sk-SK" dirty="0" err="1" smtClean="0">
                <a:cs typeface="Arial" pitchFamily="34" charset="0"/>
              </a:rPr>
              <a:t>vessels</a:t>
            </a:r>
            <a:r>
              <a:rPr lang="sk-SK" dirty="0" smtClean="0">
                <a:cs typeface="Arial" pitchFamily="34" charset="0"/>
              </a:rPr>
              <a:t>  </a:t>
            </a:r>
            <a:r>
              <a:rPr lang="sk-SK" dirty="0" err="1" smtClean="0">
                <a:cs typeface="Arial" pitchFamily="34" charset="0"/>
              </a:rPr>
              <a:t>for</a:t>
            </a:r>
            <a:r>
              <a:rPr lang="sk-SK" dirty="0" smtClean="0">
                <a:cs typeface="Arial" pitchFamily="34" charset="0"/>
              </a:rPr>
              <a:t> </a:t>
            </a:r>
            <a:r>
              <a:rPr lang="sk-SK" dirty="0" err="1" smtClean="0">
                <a:cs typeface="Arial" pitchFamily="34" charset="0"/>
              </a:rPr>
              <a:t>storing</a:t>
            </a:r>
            <a:r>
              <a:rPr lang="sk-SK" dirty="0" smtClean="0">
                <a:cs typeface="Arial" pitchFamily="34" charset="0"/>
              </a:rPr>
              <a:t> or </a:t>
            </a:r>
            <a:r>
              <a:rPr lang="sk-SK" dirty="0" err="1" smtClean="0">
                <a:cs typeface="Arial" pitchFamily="34" charset="0"/>
              </a:rPr>
              <a:t>carrying</a:t>
            </a:r>
            <a:r>
              <a:rPr lang="sk-SK" dirty="0" smtClean="0">
                <a:cs typeface="Arial" pitchFamily="34" charset="0"/>
              </a:rPr>
              <a:t>  </a:t>
            </a:r>
            <a:r>
              <a:rPr lang="sk-SK" dirty="0" err="1" smtClean="0">
                <a:cs typeface="Arial" pitchFamily="34" charset="0"/>
              </a:rPr>
              <a:t>food</a:t>
            </a:r>
            <a:r>
              <a:rPr lang="sk-SK" dirty="0" smtClean="0">
                <a:cs typeface="Arial" pitchFamily="34" charset="0"/>
              </a:rPr>
              <a:t> and </a:t>
            </a:r>
            <a:r>
              <a:rPr lang="sk-SK" dirty="0" err="1" smtClean="0">
                <a:cs typeface="Arial" pitchFamily="34" charset="0"/>
              </a:rPr>
              <a:t>goods</a:t>
            </a:r>
            <a:r>
              <a:rPr lang="sk-SK" dirty="0" smtClean="0">
                <a:cs typeface="Arial" pitchFamily="34" charset="0"/>
              </a:rPr>
              <a:t> </a:t>
            </a:r>
            <a:r>
              <a:rPr lang="sk-SK" dirty="0" err="1" smtClean="0">
                <a:cs typeface="Arial" pitchFamily="34" charset="0"/>
              </a:rPr>
              <a:t>were</a:t>
            </a:r>
            <a:r>
              <a:rPr lang="sk-SK" dirty="0" smtClean="0">
                <a:cs typeface="Arial" pitchFamily="34" charset="0"/>
              </a:rPr>
              <a:t> </a:t>
            </a:r>
            <a:r>
              <a:rPr lang="sk-SK" dirty="0" err="1" smtClean="0">
                <a:cs typeface="Arial" pitchFamily="34" charset="0"/>
              </a:rPr>
              <a:t>produced</a:t>
            </a:r>
            <a:r>
              <a:rPr lang="sk-SK" dirty="0" smtClean="0">
                <a:cs typeface="Arial" pitchFamily="34" charset="0"/>
              </a:rPr>
              <a:t>. </a:t>
            </a:r>
          </a:p>
          <a:p>
            <a:pPr eaLnBrk="1" hangingPunct="1">
              <a:defRPr/>
            </a:pPr>
            <a:endParaRPr lang="sk-SK" altLang="sk-SK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" name="Picture 2" descr="http://www.ludovakultura.sk/fileadmin/images/hesla_full/kosikarstvo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1627188"/>
            <a:ext cx="398938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4" descr="http://www.rudnik.sk/resources/App/201008231500490.img_4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3429000"/>
            <a:ext cx="3338513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650" y="6167438"/>
            <a:ext cx="1008063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Zástupný symbol obsahu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98425" y="6119813"/>
            <a:ext cx="1285875" cy="606425"/>
          </a:xfrm>
        </p:spPr>
      </p:pic>
      <p:sp>
        <p:nvSpPr>
          <p:cNvPr id="5" name="Obdĺžnik 4"/>
          <p:cNvSpPr/>
          <p:nvPr/>
        </p:nvSpPr>
        <p:spPr>
          <a:xfrm>
            <a:off x="4716016" y="116632"/>
            <a:ext cx="4176464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33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 pitchFamily="34" charset="0"/>
              </a:rPr>
              <a:t>Pottery</a:t>
            </a:r>
            <a:endParaRPr lang="sk-SK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33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1104900" y="928688"/>
            <a:ext cx="4572000" cy="1754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sk-SK" dirty="0" err="1">
                <a:cs typeface="Arial" pitchFamily="34" charset="0"/>
              </a:rPr>
              <a:t>The</a:t>
            </a:r>
            <a:r>
              <a:rPr lang="sk-SK" dirty="0">
                <a:cs typeface="Arial" pitchFamily="34" charset="0"/>
              </a:rPr>
              <a:t> </a:t>
            </a:r>
            <a:r>
              <a:rPr lang="sk-SK" dirty="0" err="1">
                <a:cs typeface="Arial" pitchFamily="34" charset="0"/>
              </a:rPr>
              <a:t>first</a:t>
            </a:r>
            <a:r>
              <a:rPr lang="sk-SK" dirty="0">
                <a:cs typeface="Arial" pitchFamily="34" charset="0"/>
              </a:rPr>
              <a:t> </a:t>
            </a:r>
            <a:r>
              <a:rPr lang="sk-SK" dirty="0" err="1">
                <a:cs typeface="Arial" pitchFamily="34" charset="0"/>
              </a:rPr>
              <a:t>pottery</a:t>
            </a:r>
            <a:r>
              <a:rPr lang="sk-SK" dirty="0">
                <a:cs typeface="Arial" pitchFamily="34" charset="0"/>
              </a:rPr>
              <a:t> </a:t>
            </a:r>
            <a:r>
              <a:rPr lang="sk-SK" dirty="0" err="1">
                <a:cs typeface="Arial" pitchFamily="34" charset="0"/>
              </a:rPr>
              <a:t>guild</a:t>
            </a:r>
            <a:r>
              <a:rPr lang="sk-SK" dirty="0">
                <a:cs typeface="Arial" pitchFamily="34" charset="0"/>
              </a:rPr>
              <a:t> on </a:t>
            </a:r>
            <a:r>
              <a:rPr lang="sk-SK" dirty="0" err="1">
                <a:cs typeface="Arial" pitchFamily="34" charset="0"/>
              </a:rPr>
              <a:t>the</a:t>
            </a:r>
            <a:r>
              <a:rPr lang="sk-SK" dirty="0">
                <a:cs typeface="Arial" pitchFamily="34" charset="0"/>
              </a:rPr>
              <a:t> </a:t>
            </a:r>
            <a:r>
              <a:rPr lang="sk-SK" dirty="0" err="1">
                <a:cs typeface="Arial" pitchFamily="34" charset="0"/>
              </a:rPr>
              <a:t>territory</a:t>
            </a:r>
            <a:r>
              <a:rPr lang="sk-SK" dirty="0">
                <a:cs typeface="Arial" pitchFamily="34" charset="0"/>
              </a:rPr>
              <a:t> </a:t>
            </a:r>
            <a:r>
              <a:rPr lang="sk-SK" dirty="0" err="1">
                <a:cs typeface="Arial" pitchFamily="34" charset="0"/>
              </a:rPr>
              <a:t>of</a:t>
            </a:r>
            <a:r>
              <a:rPr lang="sk-SK" dirty="0">
                <a:cs typeface="Arial" pitchFamily="34" charset="0"/>
              </a:rPr>
              <a:t> Slovakia </a:t>
            </a:r>
            <a:r>
              <a:rPr lang="sk-SK" dirty="0" err="1">
                <a:cs typeface="Arial" pitchFamily="34" charset="0"/>
              </a:rPr>
              <a:t>came</a:t>
            </a:r>
            <a:r>
              <a:rPr lang="sk-SK" dirty="0">
                <a:cs typeface="Arial" pitchFamily="34" charset="0"/>
              </a:rPr>
              <a:t> </a:t>
            </a:r>
            <a:r>
              <a:rPr lang="sk-SK" dirty="0" err="1">
                <a:cs typeface="Arial" pitchFamily="34" charset="0"/>
              </a:rPr>
              <a:t>into</a:t>
            </a:r>
            <a:r>
              <a:rPr lang="sk-SK" dirty="0">
                <a:cs typeface="Arial" pitchFamily="34" charset="0"/>
              </a:rPr>
              <a:t> </a:t>
            </a:r>
            <a:r>
              <a:rPr lang="sk-SK" dirty="0" err="1">
                <a:cs typeface="Arial" pitchFamily="34" charset="0"/>
              </a:rPr>
              <a:t>existence</a:t>
            </a:r>
            <a:r>
              <a:rPr lang="sk-SK" dirty="0">
                <a:cs typeface="Arial" pitchFamily="34" charset="0"/>
              </a:rPr>
              <a:t> in Bardejov in 1475. </a:t>
            </a:r>
            <a:r>
              <a:rPr lang="sk-SK" dirty="0" err="1">
                <a:cs typeface="Arial" pitchFamily="34" charset="0"/>
              </a:rPr>
              <a:t>The</a:t>
            </a:r>
            <a:r>
              <a:rPr lang="sk-SK" dirty="0">
                <a:cs typeface="Arial" pitchFamily="34" charset="0"/>
              </a:rPr>
              <a:t> </a:t>
            </a:r>
            <a:r>
              <a:rPr lang="sk-SK" dirty="0" err="1">
                <a:cs typeface="Arial" pitchFamily="34" charset="0"/>
              </a:rPr>
              <a:t>development</a:t>
            </a:r>
            <a:r>
              <a:rPr lang="sk-SK" dirty="0">
                <a:cs typeface="Arial" pitchFamily="34" charset="0"/>
              </a:rPr>
              <a:t> </a:t>
            </a:r>
            <a:r>
              <a:rPr lang="sk-SK" dirty="0" err="1">
                <a:cs typeface="Arial" pitchFamily="34" charset="0"/>
              </a:rPr>
              <a:t>of</a:t>
            </a:r>
            <a:r>
              <a:rPr lang="sk-SK" dirty="0">
                <a:cs typeface="Arial" pitchFamily="34" charset="0"/>
              </a:rPr>
              <a:t> </a:t>
            </a:r>
            <a:r>
              <a:rPr lang="sk-SK" dirty="0" err="1">
                <a:cs typeface="Arial" pitchFamily="34" charset="0"/>
              </a:rPr>
              <a:t>pottery</a:t>
            </a:r>
            <a:r>
              <a:rPr lang="sk-SK" dirty="0">
                <a:cs typeface="Arial" pitchFamily="34" charset="0"/>
              </a:rPr>
              <a:t> </a:t>
            </a:r>
            <a:r>
              <a:rPr lang="sk-SK" dirty="0" err="1">
                <a:cs typeface="Arial" pitchFamily="34" charset="0"/>
              </a:rPr>
              <a:t>was</a:t>
            </a:r>
            <a:r>
              <a:rPr lang="sk-SK" dirty="0">
                <a:cs typeface="Arial" pitchFamily="34" charset="0"/>
              </a:rPr>
              <a:t> </a:t>
            </a:r>
            <a:r>
              <a:rPr lang="sk-SK" dirty="0" err="1">
                <a:cs typeface="Arial" pitchFamily="34" charset="0"/>
              </a:rPr>
              <a:t>connected</a:t>
            </a:r>
            <a:r>
              <a:rPr lang="sk-SK" dirty="0">
                <a:cs typeface="Arial" pitchFamily="34" charset="0"/>
              </a:rPr>
              <a:t> </a:t>
            </a:r>
            <a:r>
              <a:rPr lang="sk-SK" dirty="0" err="1">
                <a:cs typeface="Arial" pitchFamily="34" charset="0"/>
              </a:rPr>
              <a:t>with</a:t>
            </a:r>
            <a:r>
              <a:rPr lang="sk-SK" dirty="0">
                <a:cs typeface="Arial" pitchFamily="34" charset="0"/>
              </a:rPr>
              <a:t> </a:t>
            </a:r>
            <a:r>
              <a:rPr lang="sk-SK" dirty="0" err="1">
                <a:cs typeface="Arial" pitchFamily="34" charset="0"/>
              </a:rPr>
              <a:t>practical</a:t>
            </a:r>
            <a:r>
              <a:rPr lang="sk-SK" dirty="0">
                <a:cs typeface="Arial" pitchFamily="34" charset="0"/>
              </a:rPr>
              <a:t> </a:t>
            </a:r>
            <a:r>
              <a:rPr lang="sk-SK" dirty="0" err="1">
                <a:cs typeface="Arial" pitchFamily="34" charset="0"/>
              </a:rPr>
              <a:t>needs</a:t>
            </a:r>
            <a:r>
              <a:rPr lang="sk-SK" dirty="0">
                <a:cs typeface="Arial" pitchFamily="34" charset="0"/>
              </a:rPr>
              <a:t> </a:t>
            </a:r>
            <a:r>
              <a:rPr lang="sk-SK" dirty="0" err="1">
                <a:cs typeface="Arial" pitchFamily="34" charset="0"/>
              </a:rPr>
              <a:t>of</a:t>
            </a:r>
            <a:r>
              <a:rPr lang="sk-SK" dirty="0">
                <a:cs typeface="Arial" pitchFamily="34" charset="0"/>
              </a:rPr>
              <a:t> </a:t>
            </a:r>
            <a:r>
              <a:rPr lang="sk-SK" dirty="0" err="1">
                <a:cs typeface="Arial" pitchFamily="34" charset="0"/>
              </a:rPr>
              <a:t>the</a:t>
            </a:r>
            <a:r>
              <a:rPr lang="sk-SK" dirty="0">
                <a:cs typeface="Arial" pitchFamily="34" charset="0"/>
              </a:rPr>
              <a:t> </a:t>
            </a:r>
            <a:r>
              <a:rPr lang="sk-SK" dirty="0" err="1">
                <a:cs typeface="Arial" pitchFamily="34" charset="0"/>
              </a:rPr>
              <a:t>countryside</a:t>
            </a:r>
            <a:r>
              <a:rPr lang="sk-SK" dirty="0">
                <a:cs typeface="Arial" pitchFamily="34" charset="0"/>
              </a:rPr>
              <a:t> </a:t>
            </a:r>
            <a:r>
              <a:rPr lang="sk-SK" dirty="0" err="1">
                <a:cs typeface="Arial" pitchFamily="34" charset="0"/>
              </a:rPr>
              <a:t>households</a:t>
            </a:r>
            <a:r>
              <a:rPr lang="sk-SK" dirty="0">
                <a:cs typeface="Arial" pitchFamily="34" charset="0"/>
              </a:rPr>
              <a:t> </a:t>
            </a:r>
            <a:r>
              <a:rPr lang="sk-SK" dirty="0" err="1">
                <a:cs typeface="Arial" pitchFamily="34" charset="0"/>
              </a:rPr>
              <a:t>for</a:t>
            </a:r>
            <a:r>
              <a:rPr lang="sk-SK" dirty="0">
                <a:cs typeface="Arial" pitchFamily="34" charset="0"/>
              </a:rPr>
              <a:t> </a:t>
            </a:r>
            <a:r>
              <a:rPr lang="sk-SK" dirty="0" err="1">
                <a:cs typeface="Arial" pitchFamily="34" charset="0"/>
              </a:rPr>
              <a:t>various</a:t>
            </a:r>
            <a:r>
              <a:rPr lang="sk-SK" dirty="0">
                <a:cs typeface="Arial" pitchFamily="34" charset="0"/>
              </a:rPr>
              <a:t> </a:t>
            </a:r>
            <a:r>
              <a:rPr lang="sk-SK" dirty="0" err="1">
                <a:cs typeface="Arial" pitchFamily="34" charset="0"/>
              </a:rPr>
              <a:t>kinds</a:t>
            </a:r>
            <a:r>
              <a:rPr lang="sk-SK" dirty="0">
                <a:cs typeface="Arial" pitchFamily="34" charset="0"/>
              </a:rPr>
              <a:t> </a:t>
            </a:r>
            <a:r>
              <a:rPr lang="sk-SK" dirty="0" err="1">
                <a:cs typeface="Arial" pitchFamily="34" charset="0"/>
              </a:rPr>
              <a:t>of</a:t>
            </a:r>
            <a:r>
              <a:rPr lang="sk-SK" dirty="0">
                <a:cs typeface="Arial" pitchFamily="34" charset="0"/>
              </a:rPr>
              <a:t> </a:t>
            </a:r>
            <a:r>
              <a:rPr lang="sk-SK" dirty="0" err="1">
                <a:cs typeface="Arial" pitchFamily="34" charset="0"/>
              </a:rPr>
              <a:t>dishes</a:t>
            </a:r>
            <a:r>
              <a:rPr lang="sk-SK" dirty="0">
                <a:cs typeface="Arial" pitchFamily="34" charset="0"/>
              </a:rPr>
              <a:t>. </a:t>
            </a:r>
            <a:endParaRPr lang="sk-SK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6630" name="Picture 2" descr="http://img.sk.prg.cmestatic.com/media/images/580xX/Aug2009/20808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9913" y="976313"/>
            <a:ext cx="30988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4" descr="http://www.ludovakultura.sk/fileadmin/images/hesla_full/malba-na-keramike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7963" y="2682875"/>
            <a:ext cx="3238500" cy="401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6" descr="http://www.pukanec.sk/portals_pictures/i_001256/i_12561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725" y="3068638"/>
            <a:ext cx="254476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650" y="6167438"/>
            <a:ext cx="1008063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Zástupný symbol obsahu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98425" y="6119813"/>
            <a:ext cx="1285875" cy="606425"/>
          </a:xfrm>
        </p:spPr>
      </p:pic>
      <p:sp>
        <p:nvSpPr>
          <p:cNvPr id="6" name="Obdĺžnik 5"/>
          <p:cNvSpPr/>
          <p:nvPr/>
        </p:nvSpPr>
        <p:spPr>
          <a:xfrm>
            <a:off x="1311442" y="188638"/>
            <a:ext cx="338437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33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Glass</a:t>
            </a:r>
            <a:r>
              <a:rPr lang="sk-SK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33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</a:t>
            </a:r>
            <a:r>
              <a:rPr lang="sk-SK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33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making</a:t>
            </a:r>
            <a:endParaRPr lang="sk-SK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33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sp>
        <p:nvSpPr>
          <p:cNvPr id="27653" name="Obdĺžnik 6"/>
          <p:cNvSpPr>
            <a:spLocks noChangeArrowheads="1"/>
          </p:cNvSpPr>
          <p:nvPr/>
        </p:nvSpPr>
        <p:spPr bwMode="auto">
          <a:xfrm>
            <a:off x="1116013" y="981075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/>
              <a:t>Glass making is an ancient industry, which is engaged in manufacturing glass and glass objects. The first known glass guild was established in Kremnica. </a:t>
            </a:r>
          </a:p>
        </p:txBody>
      </p:sp>
      <p:pic>
        <p:nvPicPr>
          <p:cNvPr id="27654" name="Picture 6" descr="http://www.rona.sk/data/att/719_obr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2205038"/>
            <a:ext cx="4391025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4" descr="http://www.bojnice.eu/pict/objekty/66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5600" y="3141663"/>
            <a:ext cx="3529013" cy="232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425" y="609600"/>
            <a:ext cx="2949575" cy="195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650" y="6167438"/>
            <a:ext cx="1008063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98425" y="6119813"/>
            <a:ext cx="1285875" cy="606425"/>
          </a:xfrm>
        </p:spPr>
      </p:pic>
      <p:sp>
        <p:nvSpPr>
          <p:cNvPr id="5" name="Obdĺžnik 4"/>
          <p:cNvSpPr/>
          <p:nvPr/>
        </p:nvSpPr>
        <p:spPr>
          <a:xfrm>
            <a:off x="4835701" y="152022"/>
            <a:ext cx="403348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33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Tannery</a:t>
            </a:r>
            <a:endParaRPr lang="sk-SK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33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1160463" y="982663"/>
            <a:ext cx="45720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sk-SK" dirty="0" err="1"/>
              <a:t>Tanning</a:t>
            </a:r>
            <a:r>
              <a:rPr lang="sk-SK" dirty="0"/>
              <a:t> </a:t>
            </a:r>
            <a:r>
              <a:rPr lang="sk-SK" dirty="0" err="1"/>
              <a:t>is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process</a:t>
            </a:r>
            <a:r>
              <a:rPr lang="sk-SK" dirty="0"/>
              <a:t> </a:t>
            </a:r>
            <a:r>
              <a:rPr lang="sk-SK" dirty="0" err="1"/>
              <a:t>of</a:t>
            </a:r>
            <a:r>
              <a:rPr lang="sk-SK" dirty="0"/>
              <a:t> </a:t>
            </a:r>
            <a:r>
              <a:rPr lang="sk-SK" dirty="0" err="1"/>
              <a:t>treating</a:t>
            </a:r>
            <a:r>
              <a:rPr lang="sk-SK" dirty="0"/>
              <a:t> </a:t>
            </a:r>
            <a:r>
              <a:rPr lang="sk-SK" dirty="0" err="1"/>
              <a:t>skins</a:t>
            </a:r>
            <a:r>
              <a:rPr lang="sk-SK" dirty="0"/>
              <a:t> </a:t>
            </a:r>
            <a:r>
              <a:rPr lang="sk-SK" dirty="0" err="1"/>
              <a:t>of</a:t>
            </a:r>
            <a:r>
              <a:rPr lang="sk-SK" dirty="0"/>
              <a:t> </a:t>
            </a:r>
            <a:r>
              <a:rPr lang="sk-SK" dirty="0" err="1"/>
              <a:t>animals</a:t>
            </a:r>
            <a:r>
              <a:rPr lang="sk-SK" dirty="0"/>
              <a:t> to </a:t>
            </a:r>
            <a:r>
              <a:rPr lang="sk-SK" dirty="0" err="1"/>
              <a:t>produce</a:t>
            </a:r>
            <a:r>
              <a:rPr lang="sk-SK" dirty="0"/>
              <a:t> </a:t>
            </a:r>
            <a:r>
              <a:rPr lang="sk-SK" dirty="0" err="1"/>
              <a:t>leather</a:t>
            </a:r>
            <a:r>
              <a:rPr lang="sk-SK" dirty="0"/>
              <a:t>. </a:t>
            </a:r>
            <a:endParaRPr lang="sk-SK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8678" name="Picture 2" descr="http://www.novinky.brezova.sk/storage/200707212313_brezovske_cech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4925" y="4275138"/>
            <a:ext cx="2520950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4" descr="http://topobuv.sk/sites/default/files/field/image/14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4938" y="1887538"/>
            <a:ext cx="3455987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14925" y="1700213"/>
            <a:ext cx="3632200" cy="242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http://www.kovalovec.estranky.sk/img/picture/77/IMG_64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3068638"/>
            <a:ext cx="485775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650" y="6167438"/>
            <a:ext cx="1008063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Zástupný symbol obsahu 4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-98425" y="6119813"/>
            <a:ext cx="1285875" cy="606425"/>
          </a:xfrm>
        </p:spPr>
      </p:pic>
      <p:sp>
        <p:nvSpPr>
          <p:cNvPr id="5" name="Obdĺžnik 4"/>
          <p:cNvSpPr/>
          <p:nvPr/>
        </p:nvSpPr>
        <p:spPr>
          <a:xfrm>
            <a:off x="948826" y="149730"/>
            <a:ext cx="424847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33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Shoe</a:t>
            </a:r>
            <a:r>
              <a:rPr lang="sk-SK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33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</a:t>
            </a:r>
            <a:r>
              <a:rPr lang="sk-SK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33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making</a:t>
            </a:r>
            <a:r>
              <a:rPr lang="sk-SK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33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</a:t>
            </a:r>
          </a:p>
        </p:txBody>
      </p:sp>
      <p:sp>
        <p:nvSpPr>
          <p:cNvPr id="6" name="Obdĺžnik 5"/>
          <p:cNvSpPr/>
          <p:nvPr/>
        </p:nvSpPr>
        <p:spPr>
          <a:xfrm>
            <a:off x="1187450" y="981075"/>
            <a:ext cx="4572000" cy="9509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sk-SK" dirty="0" err="1"/>
              <a:t>Shoe</a:t>
            </a:r>
            <a:r>
              <a:rPr lang="sk-SK" dirty="0"/>
              <a:t> </a:t>
            </a:r>
            <a:r>
              <a:rPr lang="sk-SK" dirty="0" err="1"/>
              <a:t>makers</a:t>
            </a:r>
            <a:r>
              <a:rPr lang="sk-SK" dirty="0"/>
              <a:t> </a:t>
            </a:r>
            <a:r>
              <a:rPr lang="sk-SK" dirty="0" err="1"/>
              <a:t>repaired</a:t>
            </a:r>
            <a:r>
              <a:rPr lang="sk-SK" dirty="0"/>
              <a:t> </a:t>
            </a:r>
            <a:r>
              <a:rPr lang="sk-SK" dirty="0" err="1"/>
              <a:t>but</a:t>
            </a:r>
            <a:r>
              <a:rPr lang="sk-SK" dirty="0"/>
              <a:t> </a:t>
            </a:r>
            <a:r>
              <a:rPr lang="sk-SK" dirty="0" err="1"/>
              <a:t>also</a:t>
            </a:r>
            <a:r>
              <a:rPr lang="sk-SK" dirty="0"/>
              <a:t> </a:t>
            </a:r>
            <a:r>
              <a:rPr lang="sk-SK" dirty="0" err="1"/>
              <a:t>produced</a:t>
            </a:r>
            <a:r>
              <a:rPr lang="sk-SK" dirty="0"/>
              <a:t> new </a:t>
            </a:r>
            <a:r>
              <a:rPr lang="sk-SK" dirty="0" err="1"/>
              <a:t>shoes</a:t>
            </a:r>
            <a:r>
              <a:rPr lang="sk-SK" dirty="0"/>
              <a:t>.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B2B2B2"/>
              </a:buClr>
              <a:buSzPct val="90000"/>
              <a:defRPr/>
            </a:pPr>
            <a:endParaRPr lang="sk-SK" kern="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9703" name="Picture 2" descr="http://img.cas.sk/img/12/gallery/813488_vladimir-makara-topanky-popradky-rucne-sita-obu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3800" y="1412875"/>
            <a:ext cx="3868738" cy="391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6" descr="http://www.chatauhorcik.sk/_media/image/2012/plte-na-orave/big/01.jpg"/>
          <p:cNvPicPr>
            <a:picLocks noChangeAspect="1" noChangeArrowheads="1"/>
          </p:cNvPicPr>
          <p:nvPr/>
        </p:nvPicPr>
        <p:blipFill>
          <a:blip r:embed="rId2" cstate="print"/>
          <a:srcRect l="23083" t="13808"/>
          <a:stretch>
            <a:fillRect/>
          </a:stretch>
        </p:blipFill>
        <p:spPr bwMode="auto">
          <a:xfrm>
            <a:off x="1139825" y="2151063"/>
            <a:ext cx="4440238" cy="397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650" y="6167438"/>
            <a:ext cx="1008063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Zástupný symbol obsahu 4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-98425" y="6119813"/>
            <a:ext cx="1285875" cy="606425"/>
          </a:xfrm>
        </p:spPr>
      </p:pic>
      <p:sp>
        <p:nvSpPr>
          <p:cNvPr id="5" name="Obdĺžnik 4"/>
          <p:cNvSpPr/>
          <p:nvPr/>
        </p:nvSpPr>
        <p:spPr>
          <a:xfrm>
            <a:off x="5076056" y="474780"/>
            <a:ext cx="399732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33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Lace</a:t>
            </a:r>
            <a:r>
              <a:rPr lang="sk-SK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33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</a:t>
            </a:r>
            <a:r>
              <a:rPr lang="sk-SK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33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making</a:t>
            </a:r>
            <a:endParaRPr lang="sk-SK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33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pic>
        <p:nvPicPr>
          <p:cNvPr id="30726" name="Picture 2" descr="http://www.sazp.sk/slovak/struktura/cuper/pod2005/Pribelce/palickovanie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40300" y="1457325"/>
            <a:ext cx="39338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ĺžnik 6"/>
          <p:cNvSpPr/>
          <p:nvPr/>
        </p:nvSpPr>
        <p:spPr>
          <a:xfrm>
            <a:off x="1139650" y="1196752"/>
            <a:ext cx="316835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33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Rafting</a:t>
            </a:r>
            <a:endParaRPr lang="sk-SK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33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650" y="6167438"/>
            <a:ext cx="1008063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Zástupný symbol obsahu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98425" y="6119813"/>
            <a:ext cx="1285875" cy="606425"/>
          </a:xfrm>
        </p:spPr>
      </p:pic>
      <p:sp>
        <p:nvSpPr>
          <p:cNvPr id="31748" name="Obdĺžnik 4"/>
          <p:cNvSpPr>
            <a:spLocks noChangeArrowheads="1"/>
          </p:cNvSpPr>
          <p:nvPr/>
        </p:nvSpPr>
        <p:spPr bwMode="auto">
          <a:xfrm>
            <a:off x="4138613" y="139700"/>
            <a:ext cx="1585912" cy="4619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sk-SK" sz="2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UNESCO</a:t>
            </a:r>
            <a:endParaRPr lang="sk-SK" altLang="sk-SK" sz="2400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1749" name="Obdĺžnik 6"/>
          <p:cNvSpPr>
            <a:spLocks noChangeArrowheads="1"/>
          </p:cNvSpPr>
          <p:nvPr/>
        </p:nvSpPr>
        <p:spPr bwMode="auto">
          <a:xfrm>
            <a:off x="1200150" y="692150"/>
            <a:ext cx="3744913" cy="5857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sk-SK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Banská Štiavnica</a:t>
            </a:r>
            <a:endParaRPr lang="sk-SK" altLang="sk-SK" sz="3200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750" name="Picture 2" descr="http://www.skalkaarena.sk/leto/images/gallery/01%5b10%5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5063" y="842963"/>
            <a:ext cx="399415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Obdĺžnik 8"/>
          <p:cNvSpPr>
            <a:spLocks noChangeArrowheads="1"/>
          </p:cNvSpPr>
          <p:nvPr/>
        </p:nvSpPr>
        <p:spPr bwMode="auto">
          <a:xfrm>
            <a:off x="1331913" y="4919663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sk-SK"/>
              <a:t>It is one of the most important centers of former  mining, mining science, technology and education in Europe. </a:t>
            </a:r>
          </a:p>
        </p:txBody>
      </p:sp>
      <p:pic>
        <p:nvPicPr>
          <p:cNvPr id="3175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6175" y="2133600"/>
            <a:ext cx="3652838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425" y="3429000"/>
            <a:ext cx="1889125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650" y="6167438"/>
            <a:ext cx="1008063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Zástupný symbol obsahu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98425" y="6119813"/>
            <a:ext cx="1285875" cy="606425"/>
          </a:xfrm>
        </p:spPr>
      </p:pic>
      <p:sp>
        <p:nvSpPr>
          <p:cNvPr id="32773" name="Obdĺžnik 4"/>
          <p:cNvSpPr>
            <a:spLocks noChangeArrowheads="1"/>
          </p:cNvSpPr>
          <p:nvPr/>
        </p:nvSpPr>
        <p:spPr bwMode="auto">
          <a:xfrm>
            <a:off x="4268788" y="119063"/>
            <a:ext cx="4832350" cy="584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sk-SK" altLang="sk-SK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Spiš </a:t>
            </a:r>
            <a:r>
              <a:rPr lang="sk-SK" altLang="sk-SK" sz="3200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castle</a:t>
            </a:r>
            <a:r>
              <a:rPr lang="sk-SK" altLang="sk-SK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sk-SK" altLang="sk-SK" dirty="0" smtClean="0"/>
          </a:p>
        </p:txBody>
      </p:sp>
      <p:pic>
        <p:nvPicPr>
          <p:cNvPr id="2" name="Picture 2" descr="http://www.snm.sk/swift_data/source/sidelna_budova/a_nove/levoca/c_otvorenie%20spissky%20hrad%202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74750" y="3644900"/>
            <a:ext cx="6464300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4" descr="http://www.infoglobe.sk/res/data/255/029572.jpg?seek=126449413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268413"/>
            <a:ext cx="4006850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Obdĺžnik 5"/>
          <p:cNvSpPr>
            <a:spLocks noChangeArrowheads="1"/>
          </p:cNvSpPr>
          <p:nvPr/>
        </p:nvSpPr>
        <p:spPr bwMode="auto">
          <a:xfrm>
            <a:off x="1174750" y="1412875"/>
            <a:ext cx="36718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sk-SK"/>
              <a:t>Spiš castle is a unique historic residential unit. Spiš castle dates from the 12th century and is one of the largest in Central Europe.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11413" y="1196975"/>
            <a:ext cx="1336675" cy="7778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dirty="0" smtClean="0">
                <a:solidFill>
                  <a:schemeClr val="tx2">
                    <a:satMod val="130000"/>
                  </a:schemeClr>
                </a:solidFill>
              </a:rPr>
              <a:t>Ahoj</a:t>
            </a:r>
            <a:endParaRPr lang="sk-SK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650" y="6167438"/>
            <a:ext cx="1008063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Zástupný symbol obsahu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98425" y="6119813"/>
            <a:ext cx="1285875" cy="606425"/>
          </a:xfrm>
        </p:spPr>
      </p:pic>
      <p:sp>
        <p:nvSpPr>
          <p:cNvPr id="7" name="Obdĺžnik 6"/>
          <p:cNvSpPr/>
          <p:nvPr/>
        </p:nvSpPr>
        <p:spPr>
          <a:xfrm>
            <a:off x="3419475" y="2565400"/>
            <a:ext cx="1476375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sk-SK" dirty="0">
                <a:solidFill>
                  <a:schemeClr val="tx2">
                    <a:satMod val="130000"/>
                  </a:schemeClr>
                </a:solidFill>
                <a:latin typeface="Arial" charset="0"/>
              </a:rPr>
              <a:t>Dobrý deň</a:t>
            </a:r>
            <a:endParaRPr lang="sk-SK" dirty="0">
              <a:latin typeface="Arial" charset="0"/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4248150" y="3244850"/>
            <a:ext cx="16224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sk-SK" dirty="0">
                <a:solidFill>
                  <a:schemeClr val="tx2">
                    <a:satMod val="130000"/>
                  </a:schemeClr>
                </a:solidFill>
                <a:latin typeface="Arial" charset="0"/>
              </a:rPr>
              <a:t>Ako sa voláš?</a:t>
            </a:r>
            <a:endParaRPr lang="sk-SK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650" y="6167438"/>
            <a:ext cx="1008063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98425" y="6119813"/>
            <a:ext cx="1285875" cy="606425"/>
          </a:xfrm>
        </p:spPr>
      </p:pic>
      <p:sp>
        <p:nvSpPr>
          <p:cNvPr id="33797" name="Obdĺžnik 4"/>
          <p:cNvSpPr>
            <a:spLocks noChangeArrowheads="1"/>
          </p:cNvSpPr>
          <p:nvPr/>
        </p:nvSpPr>
        <p:spPr bwMode="auto">
          <a:xfrm>
            <a:off x="1209675" y="188913"/>
            <a:ext cx="2303463" cy="584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sk-SK" altLang="sk-SK" sz="3200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Vlkolínec</a:t>
            </a:r>
            <a:endParaRPr lang="sk-SK" altLang="sk-SK" sz="3200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Obdĺžnik 5"/>
          <p:cNvSpPr>
            <a:spLocks noChangeArrowheads="1"/>
          </p:cNvSpPr>
          <p:nvPr/>
        </p:nvSpPr>
        <p:spPr bwMode="auto">
          <a:xfrm>
            <a:off x="1116013" y="903288"/>
            <a:ext cx="36004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sk-SK"/>
              <a:t>More than 40 original, inhabited wooden houses is an example of the former Slovak mountain village.</a:t>
            </a:r>
          </a:p>
        </p:txBody>
      </p:sp>
      <p:sp>
        <p:nvSpPr>
          <p:cNvPr id="33799" name="Obdĺžnik 6"/>
          <p:cNvSpPr>
            <a:spLocks noChangeArrowheads="1"/>
          </p:cNvSpPr>
          <p:nvPr/>
        </p:nvSpPr>
        <p:spPr bwMode="auto">
          <a:xfrm>
            <a:off x="6011863" y="4652963"/>
            <a:ext cx="2820987" cy="6461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village</a:t>
            </a:r>
            <a:r>
              <a:rPr lang="sk-SK" dirty="0" smtClean="0"/>
              <a:t>  </a:t>
            </a:r>
            <a:r>
              <a:rPr lang="sk-SK" dirty="0" err="1" smtClean="0"/>
              <a:t>rustic</a:t>
            </a:r>
            <a:r>
              <a:rPr lang="sk-SK" dirty="0" smtClean="0"/>
              <a:t> </a:t>
            </a:r>
            <a:r>
              <a:rPr lang="sk-SK" dirty="0" err="1" smtClean="0"/>
              <a:t>wooden</a:t>
            </a:r>
            <a:r>
              <a:rPr lang="sk-SK" dirty="0" smtClean="0"/>
              <a:t> </a:t>
            </a:r>
            <a:r>
              <a:rPr lang="sk-SK" dirty="0" err="1" smtClean="0"/>
              <a:t>belfry</a:t>
            </a:r>
            <a:r>
              <a:rPr lang="sk-SK" dirty="0" smtClean="0"/>
              <a:t> </a:t>
            </a:r>
            <a:r>
              <a:rPr lang="sk-SK" dirty="0" err="1" smtClean="0"/>
              <a:t>from</a:t>
            </a:r>
            <a:r>
              <a:rPr lang="sk-SK" dirty="0" smtClean="0"/>
              <a:t> 1770</a:t>
            </a:r>
            <a:endParaRPr lang="sk-SK" altLang="sk-SK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" name="Picture 4" descr="http://www.slovakregion.sk/files/node_images/vlkolinec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9675" y="3065463"/>
            <a:ext cx="4802188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2" descr="http://fotky.sme.sk/foto/224486/vlkolinec?type=v&amp;x=650&amp;y=48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3913" y="692150"/>
            <a:ext cx="4510087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http://www.regionkosice.com/fileadmin/user_upload/Gemer/Historicke_pohlady/Stratena_Dobsinska_ladova/Stratena_10_nahl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4103688"/>
            <a:ext cx="3419475" cy="227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650" y="6167438"/>
            <a:ext cx="1008063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Zástupný symbol obsahu 4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-98425" y="6119813"/>
            <a:ext cx="1285875" cy="606425"/>
          </a:xfrm>
        </p:spPr>
      </p:pic>
      <p:sp>
        <p:nvSpPr>
          <p:cNvPr id="34821" name="Obdĺžnik 4"/>
          <p:cNvSpPr>
            <a:spLocks noChangeArrowheads="1"/>
          </p:cNvSpPr>
          <p:nvPr/>
        </p:nvSpPr>
        <p:spPr bwMode="auto">
          <a:xfrm>
            <a:off x="-1830388" y="85725"/>
            <a:ext cx="7680326" cy="58420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sk-SK" altLang="sk-SK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                                        </a:t>
            </a:r>
            <a:r>
              <a:rPr lang="sk-SK" altLang="sk-SK" sz="3200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Caves</a:t>
            </a:r>
            <a:r>
              <a:rPr lang="sk-SK" altLang="sk-SK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it-IT" altLang="sk-SK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sk-SK" altLang="sk-SK" sz="3200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4822" name="Obdĺžnik 5"/>
          <p:cNvSpPr>
            <a:spLocks noChangeArrowheads="1"/>
          </p:cNvSpPr>
          <p:nvPr/>
        </p:nvSpPr>
        <p:spPr bwMode="auto">
          <a:xfrm>
            <a:off x="1243013" y="669925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sk-SK"/>
              <a:t>Dobšinská Ice Cave,  Ochtinská Aragonite Cave</a:t>
            </a:r>
          </a:p>
        </p:txBody>
      </p:sp>
      <p:pic>
        <p:nvPicPr>
          <p:cNvPr id="34823" name="Picture 2" descr="http://www.kras-karszt.eu/img.php?class=img&amp;id=16&amp;sx=940&amp;sy=300&amp;resize=5&amp;color=FFFFF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39825" y="1443038"/>
            <a:ext cx="78486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4" descr="http://www.topbookings.eu/slovakia/gemer/media/dobsinsk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43013" y="4114800"/>
            <a:ext cx="3184525" cy="257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650" y="6167438"/>
            <a:ext cx="1008063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Zástupný symbol obsahu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98425" y="6119813"/>
            <a:ext cx="1285875" cy="606425"/>
          </a:xfrm>
        </p:spPr>
      </p:pic>
      <p:sp>
        <p:nvSpPr>
          <p:cNvPr id="35845" name="Obdĺžnik 4"/>
          <p:cNvSpPr>
            <a:spLocks noChangeArrowheads="1"/>
          </p:cNvSpPr>
          <p:nvPr/>
        </p:nvSpPr>
        <p:spPr bwMode="auto">
          <a:xfrm>
            <a:off x="1331913" y="139700"/>
            <a:ext cx="2159000" cy="5857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sk-SK" altLang="sk-SK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Bardejov</a:t>
            </a:r>
            <a:endParaRPr lang="sk-SK" altLang="sk-SK" sz="3200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5846" name="Obdĺžnik 5"/>
          <p:cNvSpPr>
            <a:spLocks noChangeArrowheads="1"/>
          </p:cNvSpPr>
          <p:nvPr/>
        </p:nvSpPr>
        <p:spPr bwMode="auto">
          <a:xfrm>
            <a:off x="1042988" y="908050"/>
            <a:ext cx="3916362" cy="14779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longitudinal</a:t>
            </a:r>
            <a:r>
              <a:rPr lang="sk-SK" dirty="0" smtClean="0"/>
              <a:t> </a:t>
            </a:r>
            <a:r>
              <a:rPr lang="sk-SK" dirty="0" err="1" smtClean="0"/>
              <a:t>central</a:t>
            </a:r>
            <a:r>
              <a:rPr lang="sk-SK" dirty="0" smtClean="0"/>
              <a:t> </a:t>
            </a:r>
            <a:r>
              <a:rPr lang="sk-SK" dirty="0" err="1" smtClean="0"/>
              <a:t>square</a:t>
            </a:r>
            <a:r>
              <a:rPr lang="sk-SK" dirty="0" smtClean="0"/>
              <a:t> </a:t>
            </a:r>
            <a:r>
              <a:rPr lang="sk-SK" dirty="0" err="1" smtClean="0"/>
              <a:t>is</a:t>
            </a:r>
            <a:r>
              <a:rPr lang="sk-SK" dirty="0" smtClean="0"/>
              <a:t> </a:t>
            </a:r>
            <a:r>
              <a:rPr lang="sk-SK" dirty="0" err="1" smtClean="0"/>
              <a:t>the</a:t>
            </a:r>
            <a:r>
              <a:rPr lang="sk-SK" dirty="0" smtClean="0"/>
              <a:t> most </a:t>
            </a:r>
            <a:r>
              <a:rPr lang="sk-SK" dirty="0" err="1" smtClean="0"/>
              <a:t>important</a:t>
            </a:r>
            <a:r>
              <a:rPr lang="sk-SK" dirty="0" smtClean="0"/>
              <a:t> part </a:t>
            </a:r>
            <a:r>
              <a:rPr lang="sk-SK" dirty="0" err="1" smtClean="0"/>
              <a:t>of</a:t>
            </a:r>
            <a:r>
              <a:rPr lang="sk-SK" dirty="0" smtClean="0"/>
              <a:t> </a:t>
            </a:r>
            <a:r>
              <a:rPr lang="sk-SK" dirty="0" err="1" smtClean="0"/>
              <a:t>the</a:t>
            </a:r>
            <a:r>
              <a:rPr lang="sk-SK" dirty="0" smtClean="0"/>
              <a:t> city. </a:t>
            </a:r>
            <a:r>
              <a:rPr lang="sk-SK" dirty="0" err="1" smtClean="0"/>
              <a:t>There</a:t>
            </a:r>
            <a:r>
              <a:rPr lang="sk-SK" dirty="0" smtClean="0"/>
              <a:t> </a:t>
            </a:r>
            <a:r>
              <a:rPr lang="sk-SK" dirty="0" err="1" smtClean="0"/>
              <a:t>you</a:t>
            </a:r>
            <a:r>
              <a:rPr lang="sk-SK" dirty="0" smtClean="0"/>
              <a:t> </a:t>
            </a:r>
            <a:r>
              <a:rPr lang="sk-SK" dirty="0" err="1" smtClean="0"/>
              <a:t>can</a:t>
            </a:r>
            <a:r>
              <a:rPr lang="sk-SK" dirty="0" smtClean="0"/>
              <a:t> </a:t>
            </a:r>
            <a:r>
              <a:rPr lang="sk-SK" dirty="0" err="1" smtClean="0"/>
              <a:t>see</a:t>
            </a:r>
            <a:r>
              <a:rPr lang="sk-SK" dirty="0" smtClean="0"/>
              <a:t> </a:t>
            </a:r>
            <a:r>
              <a:rPr lang="sk-SK" dirty="0" err="1" smtClean="0"/>
              <a:t>important</a:t>
            </a:r>
            <a:r>
              <a:rPr lang="sk-SK" dirty="0" smtClean="0"/>
              <a:t>  </a:t>
            </a:r>
            <a:r>
              <a:rPr lang="sk-SK" dirty="0" err="1" smtClean="0"/>
              <a:t>urban</a:t>
            </a:r>
            <a:r>
              <a:rPr lang="sk-SK" dirty="0" smtClean="0"/>
              <a:t> </a:t>
            </a:r>
            <a:r>
              <a:rPr lang="sk-SK" dirty="0" err="1" smtClean="0"/>
              <a:t>architectural</a:t>
            </a:r>
            <a:r>
              <a:rPr lang="sk-SK" dirty="0" smtClean="0"/>
              <a:t>, </a:t>
            </a:r>
            <a:r>
              <a:rPr lang="sk-SK" dirty="0" err="1" smtClean="0"/>
              <a:t>artistic</a:t>
            </a:r>
            <a:r>
              <a:rPr lang="sk-SK" dirty="0" smtClean="0"/>
              <a:t>, </a:t>
            </a:r>
            <a:r>
              <a:rPr lang="sk-SK" dirty="0" err="1" smtClean="0"/>
              <a:t>historical</a:t>
            </a:r>
            <a:r>
              <a:rPr lang="sk-SK" dirty="0" smtClean="0"/>
              <a:t> and </a:t>
            </a:r>
            <a:r>
              <a:rPr lang="sk-SK" dirty="0" err="1" smtClean="0"/>
              <a:t>cultural</a:t>
            </a:r>
            <a:r>
              <a:rPr lang="sk-SK" dirty="0" smtClean="0"/>
              <a:t> </a:t>
            </a:r>
            <a:r>
              <a:rPr lang="sk-SK" dirty="0" err="1" smtClean="0"/>
              <a:t>structures</a:t>
            </a:r>
            <a:r>
              <a:rPr lang="sk-SK" dirty="0" smtClean="0"/>
              <a:t> </a:t>
            </a:r>
            <a:r>
              <a:rPr lang="sk-SK" dirty="0" err="1" smtClean="0"/>
              <a:t>and</a:t>
            </a:r>
            <a:r>
              <a:rPr lang="sk-SK" dirty="0" smtClean="0"/>
              <a:t> </a:t>
            </a:r>
            <a:r>
              <a:rPr lang="sk-SK" dirty="0" err="1" smtClean="0"/>
              <a:t>values</a:t>
            </a:r>
            <a:r>
              <a:rPr lang="sk-SK" dirty="0" smtClean="0"/>
              <a:t>​​.</a:t>
            </a:r>
            <a:endParaRPr lang="sk-SK" altLang="sk-SK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" name="Picture 4" descr="http://www.slovakia.travel/data/Resources/Upload/Images_watermark/OSlovensku/MestaAObce/EP_Bardejov_namestie_jp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825" y="549275"/>
            <a:ext cx="3789363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2" descr="http://www.asb.sk/UserFiles/Image/asb/analyzy/obnova-pamiatok/zapis-pamiatky-do-zoznamu-unesco-znamena-najma-tlak-na-spolocenske-vedomie/03-bardejov-big-im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41425" y="2997200"/>
            <a:ext cx="5294313" cy="344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650" y="6167438"/>
            <a:ext cx="1008063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Zástupný symbol obsahu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98425" y="6119813"/>
            <a:ext cx="1285875" cy="606425"/>
          </a:xfrm>
        </p:spPr>
      </p:pic>
      <p:sp>
        <p:nvSpPr>
          <p:cNvPr id="36869" name="Obdĺžnik 4"/>
          <p:cNvSpPr>
            <a:spLocks noChangeArrowheads="1"/>
          </p:cNvSpPr>
          <p:nvPr/>
        </p:nvSpPr>
        <p:spPr bwMode="auto">
          <a:xfrm>
            <a:off x="2484438" y="188913"/>
            <a:ext cx="5907087" cy="58420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sk-SK" altLang="sk-SK" sz="3200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Beech</a:t>
            </a:r>
            <a:r>
              <a:rPr lang="sk-SK" altLang="sk-SK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sk-SK" altLang="sk-SK" sz="3200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forests</a:t>
            </a:r>
            <a:r>
              <a:rPr lang="sk-SK" altLang="sk-SK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sk-SK" altLang="sk-SK" sz="3200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of</a:t>
            </a:r>
            <a:r>
              <a:rPr lang="sk-SK" altLang="sk-SK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</a:t>
            </a:r>
            <a:r>
              <a:rPr lang="sk-SK" altLang="sk-SK" sz="3200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Carpathians</a:t>
            </a:r>
            <a:r>
              <a:rPr lang="sk-SK" altLang="sk-SK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sk-SK" altLang="sk-SK" sz="3200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76338" y="903288"/>
            <a:ext cx="3900487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1052513"/>
            <a:ext cx="4138613" cy="27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2" descr="http://www.sirava.net/images/blog/bukovy-les-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64050" y="3530600"/>
            <a:ext cx="3779838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infoma.sk/plochy/galeria/drevene-kostoliky/drevene-kostoliky-ma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1425" y="765175"/>
            <a:ext cx="7620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650" y="6167438"/>
            <a:ext cx="1008063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Zástupný symbol obsahu 4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-98425" y="6119813"/>
            <a:ext cx="1285875" cy="606425"/>
          </a:xfrm>
        </p:spPr>
      </p:pic>
      <p:sp>
        <p:nvSpPr>
          <p:cNvPr id="37893" name="Obdĺžnik 4"/>
          <p:cNvSpPr>
            <a:spLocks noChangeArrowheads="1"/>
          </p:cNvSpPr>
          <p:nvPr/>
        </p:nvSpPr>
        <p:spPr bwMode="auto">
          <a:xfrm>
            <a:off x="1116013" y="0"/>
            <a:ext cx="7920037" cy="9540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sk-SK" sz="28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Wooden churches in central and eastern         Slovakia </a:t>
            </a:r>
            <a:endParaRPr lang="sk-SK" altLang="sk-SK" sz="2800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7894" name="Picture 6" descr="http://www.skrz.sk/image/1/big/25388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357563"/>
            <a:ext cx="4103688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8" descr="http://www.globaldom.sk/webnoviny/pics/kostolHervarto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57325" y="2908300"/>
            <a:ext cx="2538413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BlokTextu 3"/>
          <p:cNvSpPr txBox="1"/>
          <p:nvPr/>
        </p:nvSpPr>
        <p:spPr>
          <a:xfrm>
            <a:off x="4570413" y="6084888"/>
            <a:ext cx="101123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sk-SK" dirty="0">
                <a:solidFill>
                  <a:srgbClr val="003366"/>
                </a:solidFill>
                <a:latin typeface="+mj-lt"/>
              </a:rPr>
              <a:t>Tvrdošín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1457325" y="6262688"/>
            <a:ext cx="1185863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sk-SK" dirty="0">
                <a:solidFill>
                  <a:srgbClr val="003366"/>
                </a:solidFill>
                <a:latin typeface="+mj-lt"/>
              </a:rPr>
              <a:t>Hervartov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650" y="6167438"/>
            <a:ext cx="1008063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98425" y="6119813"/>
            <a:ext cx="1285875" cy="606425"/>
          </a:xfrm>
        </p:spPr>
      </p:pic>
      <p:sp>
        <p:nvSpPr>
          <p:cNvPr id="38917" name="Obdĺžnik 4"/>
          <p:cNvSpPr>
            <a:spLocks noChangeArrowheads="1"/>
          </p:cNvSpPr>
          <p:nvPr/>
        </p:nvSpPr>
        <p:spPr bwMode="auto">
          <a:xfrm>
            <a:off x="1476375" y="115888"/>
            <a:ext cx="1520825" cy="58578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sk-SK" altLang="sk-SK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Levoča</a:t>
            </a:r>
            <a:endParaRPr lang="sk-SK" altLang="sk-SK" sz="3200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" name="Picture 2" descr="http://img.topky.sk/big/104133.jpg/neskorogoticky-oltar-sv--jakuba-najvyssi-goticky-oltar-na-svet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1425" y="2060575"/>
            <a:ext cx="3771900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Obdĺžnik 6"/>
          <p:cNvSpPr>
            <a:spLocks noChangeArrowheads="1"/>
          </p:cNvSpPr>
          <p:nvPr/>
        </p:nvSpPr>
        <p:spPr bwMode="auto">
          <a:xfrm>
            <a:off x="3617913" y="319088"/>
            <a:ext cx="529272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sk-SK"/>
              <a:t> It is located in eastern Slovakia in Spiš region The town has a historic center with a well preserved town wall, a Renaissance  church with the highest wooden altar in World, carved by Master Paul of Levoča, and many other Renaissance buildings.</a:t>
            </a:r>
          </a:p>
        </p:txBody>
      </p:sp>
      <p:pic>
        <p:nvPicPr>
          <p:cNvPr id="38919" name="Picture 4" descr="http://www.jenzeny.cz/tinymce/jscripts/tiny_mce/plugins/imagemanager/soubory/62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163" y="2060575"/>
            <a:ext cx="3543300" cy="219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6" descr="http://www.royal-towns.sk/wp-content/uploads/2010/03/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38663" y="4229100"/>
            <a:ext cx="1876425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8" descr="http://upload.wikimedia.org/wikipedia/commons/1/10/Levo%C4%8Da,_hradb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688" y="4292600"/>
            <a:ext cx="2351087" cy="176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3350" y="188913"/>
            <a:ext cx="7499350" cy="41751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k-SK" sz="2400" b="1" dirty="0" err="1" smtClean="0">
                <a:solidFill>
                  <a:srgbClr val="003366"/>
                </a:solidFill>
              </a:rPr>
              <a:t>Pictures</a:t>
            </a:r>
            <a:r>
              <a:rPr lang="sk-SK" sz="2400" b="1" dirty="0" smtClean="0">
                <a:solidFill>
                  <a:srgbClr val="003366"/>
                </a:solidFill>
              </a:rPr>
              <a:t> </a:t>
            </a:r>
            <a:r>
              <a:rPr lang="sk-SK" sz="2400" b="1" dirty="0" err="1" smtClean="0">
                <a:solidFill>
                  <a:srgbClr val="003366"/>
                </a:solidFill>
              </a:rPr>
              <a:t>of</a:t>
            </a:r>
            <a:r>
              <a:rPr lang="sk-SK" sz="2400" b="1" dirty="0" smtClean="0">
                <a:solidFill>
                  <a:srgbClr val="003366"/>
                </a:solidFill>
              </a:rPr>
              <a:t> Slovakia </a:t>
            </a:r>
            <a:endParaRPr lang="sk-SK" sz="2400" b="1" dirty="0">
              <a:solidFill>
                <a:srgbClr val="003366"/>
              </a:solidFill>
            </a:endParaRPr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650" y="6167438"/>
            <a:ext cx="1008063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Zástupný symbol obsahu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98425" y="6119813"/>
            <a:ext cx="1285875" cy="606425"/>
          </a:xfrm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838200"/>
            <a:ext cx="7713663" cy="512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6375" y="1095375"/>
            <a:ext cx="7423150" cy="487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713" y="1374775"/>
            <a:ext cx="7135812" cy="459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050" y="1644650"/>
            <a:ext cx="6850063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39975" y="1914525"/>
            <a:ext cx="6559550" cy="406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6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7313" y="2179638"/>
            <a:ext cx="627380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7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16238" y="2492375"/>
            <a:ext cx="5984875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8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03575" y="2781300"/>
            <a:ext cx="5695950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9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92500" y="3068638"/>
            <a:ext cx="5408613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9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650" y="6167438"/>
            <a:ext cx="1008063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Zástupný symbol obsahu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98425" y="6119813"/>
            <a:ext cx="1285875" cy="606425"/>
          </a:xfrm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1259632" y="2060848"/>
            <a:ext cx="7499350" cy="136815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k-SK" sz="4000" b="1" dirty="0" err="1" smtClean="0">
                <a:solidFill>
                  <a:srgbClr val="003366"/>
                </a:solidFill>
              </a:rPr>
              <a:t>Thank</a:t>
            </a:r>
            <a:r>
              <a:rPr lang="sk-SK" sz="4000" b="1" dirty="0" smtClean="0">
                <a:solidFill>
                  <a:srgbClr val="003366"/>
                </a:solidFill>
              </a:rPr>
              <a:t> </a:t>
            </a:r>
            <a:r>
              <a:rPr lang="sk-SK" sz="4000" b="1" dirty="0" err="1" smtClean="0">
                <a:solidFill>
                  <a:srgbClr val="003366"/>
                </a:solidFill>
              </a:rPr>
              <a:t>you</a:t>
            </a:r>
            <a:r>
              <a:rPr lang="sk-SK" sz="4000" b="1" dirty="0" smtClean="0">
                <a:solidFill>
                  <a:srgbClr val="003366"/>
                </a:solidFill>
              </a:rPr>
              <a:t> </a:t>
            </a:r>
            <a:r>
              <a:rPr lang="sk-SK" sz="4000" b="1" dirty="0" err="1" smtClean="0">
                <a:solidFill>
                  <a:srgbClr val="003366"/>
                </a:solidFill>
              </a:rPr>
              <a:t>for</a:t>
            </a:r>
            <a:r>
              <a:rPr lang="sk-SK" sz="4000" b="1" dirty="0" smtClean="0">
                <a:solidFill>
                  <a:srgbClr val="003366"/>
                </a:solidFill>
              </a:rPr>
              <a:t> </a:t>
            </a:r>
            <a:r>
              <a:rPr lang="sk-SK" sz="4000" b="1" dirty="0" err="1" smtClean="0">
                <a:solidFill>
                  <a:srgbClr val="003366"/>
                </a:solidFill>
              </a:rPr>
              <a:t>your</a:t>
            </a:r>
            <a:r>
              <a:rPr lang="sk-SK" sz="4000" b="1" dirty="0" smtClean="0">
                <a:solidFill>
                  <a:srgbClr val="003366"/>
                </a:solidFill>
              </a:rPr>
              <a:t> </a:t>
            </a:r>
            <a:r>
              <a:rPr lang="sk-SK" sz="4000" b="1" dirty="0" err="1" smtClean="0">
                <a:solidFill>
                  <a:srgbClr val="003366"/>
                </a:solidFill>
              </a:rPr>
              <a:t>attention</a:t>
            </a:r>
            <a:r>
              <a:rPr lang="sk-SK" sz="4000" b="1" dirty="0" smtClean="0">
                <a:solidFill>
                  <a:srgbClr val="003366"/>
                </a:solidFill>
              </a:rPr>
              <a:t> </a:t>
            </a:r>
            <a:endParaRPr lang="sk-SK" sz="4000" b="1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49053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k-SK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Slovakia in </a:t>
            </a:r>
            <a:r>
              <a:rPr lang="sk-SK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Europe</a:t>
            </a:r>
            <a:endParaRPr lang="sk-SK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650" y="6167438"/>
            <a:ext cx="1008063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Zástupný symbol obsahu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98425" y="6119813"/>
            <a:ext cx="1285875" cy="606425"/>
          </a:xfrm>
        </p:spPr>
      </p:pic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928688"/>
            <a:ext cx="699928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ok 7" descr="mapa s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052513"/>
            <a:ext cx="786765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41751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sk-SK" sz="2400" b="1" dirty="0">
              <a:solidFill>
                <a:srgbClr val="003366"/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650" y="6167438"/>
            <a:ext cx="1008063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Zástupný symbol obsahu 4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-98425" y="6119813"/>
            <a:ext cx="1285875" cy="606425"/>
          </a:xfrm>
        </p:spPr>
      </p:pic>
      <p:grpSp>
        <p:nvGrpSpPr>
          <p:cNvPr id="3" name="Skupina 7"/>
          <p:cNvGrpSpPr>
            <a:grpSpLocks/>
          </p:cNvGrpSpPr>
          <p:nvPr/>
        </p:nvGrpSpPr>
        <p:grpSpPr bwMode="auto">
          <a:xfrm>
            <a:off x="4067175" y="1052513"/>
            <a:ext cx="1873250" cy="1054100"/>
            <a:chOff x="4067175" y="1052513"/>
            <a:chExt cx="1873250" cy="1054100"/>
          </a:xfrm>
        </p:grpSpPr>
        <p:pic>
          <p:nvPicPr>
            <p:cNvPr id="9223" name="Picture 6" descr="C:\Program Files\Microsoft Office\MEDIA\OFFICE12\Bullets\BD21298_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7081874">
              <a:off x="4471193" y="1561307"/>
              <a:ext cx="722313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4" name="BlokTextu 8"/>
            <p:cNvSpPr txBox="1">
              <a:spLocks noChangeArrowheads="1"/>
            </p:cNvSpPr>
            <p:nvPr/>
          </p:nvSpPr>
          <p:spPr bwMode="auto">
            <a:xfrm>
              <a:off x="4067175" y="1052513"/>
              <a:ext cx="187325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sk-SK" altLang="sk-SK" sz="1400" b="1"/>
                <a:t>Oravská Jasenica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36675" y="188913"/>
            <a:ext cx="7499350" cy="41751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k-SK" sz="2400" b="1" dirty="0" smtClean="0">
                <a:solidFill>
                  <a:srgbClr val="002060"/>
                </a:solidFill>
              </a:rPr>
              <a:t/>
            </a:r>
            <a:br>
              <a:rPr lang="sk-SK" sz="2400" b="1" dirty="0" smtClean="0">
                <a:solidFill>
                  <a:srgbClr val="002060"/>
                </a:solidFill>
              </a:rPr>
            </a:br>
            <a:r>
              <a:rPr lang="sk-SK" sz="2400" b="1" dirty="0" smtClean="0">
                <a:solidFill>
                  <a:srgbClr val="002060"/>
                </a:solidFill>
              </a:rPr>
              <a:t/>
            </a:r>
            <a:br>
              <a:rPr lang="sk-SK" sz="2400" b="1" dirty="0" smtClean="0">
                <a:solidFill>
                  <a:srgbClr val="002060"/>
                </a:solidFill>
              </a:rPr>
            </a:br>
            <a:r>
              <a:rPr lang="sk-SK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Climate</a:t>
            </a:r>
            <a:r>
              <a:rPr lang="sk-SK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sk-SK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weather</a:t>
            </a:r>
            <a:r>
              <a:rPr lang="sk-SK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in Slovakia</a:t>
            </a:r>
            <a:r>
              <a:rPr lang="sk-SK" sz="2400" b="1" dirty="0" smtClean="0">
                <a:solidFill>
                  <a:srgbClr val="002060"/>
                </a:solidFill>
              </a:rPr>
              <a:t/>
            </a:r>
            <a:br>
              <a:rPr lang="sk-SK" sz="2400" b="1" dirty="0" smtClean="0">
                <a:solidFill>
                  <a:srgbClr val="002060"/>
                </a:solidFill>
              </a:rPr>
            </a:br>
            <a:r>
              <a:rPr lang="sk-SK" sz="2400" b="1" dirty="0" smtClean="0">
                <a:solidFill>
                  <a:srgbClr val="002060"/>
                </a:solidFill>
              </a:rPr>
              <a:t> </a:t>
            </a:r>
            <a:r>
              <a:rPr lang="sk-SK" sz="2400" dirty="0" smtClean="0"/>
              <a:t/>
            </a:r>
            <a:br>
              <a:rPr lang="sk-SK" sz="2400" dirty="0" smtClean="0"/>
            </a:br>
            <a:endParaRPr lang="sk-SK" sz="24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650" y="6167438"/>
            <a:ext cx="1008063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Zástupný symbol obsahu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98425" y="6119813"/>
            <a:ext cx="1285875" cy="606425"/>
          </a:xfrm>
        </p:spPr>
      </p:pic>
      <p:sp>
        <p:nvSpPr>
          <p:cNvPr id="5" name="Obdĺžnik 4"/>
          <p:cNvSpPr/>
          <p:nvPr/>
        </p:nvSpPr>
        <p:spPr>
          <a:xfrm>
            <a:off x="1336675" y="765175"/>
            <a:ext cx="7345363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defRPr/>
            </a:pPr>
            <a:r>
              <a:rPr lang="sk-SK" dirty="0" err="1"/>
              <a:t>Climate</a:t>
            </a:r>
            <a:r>
              <a:rPr lang="sk-SK" dirty="0"/>
              <a:t> in Slovakia </a:t>
            </a:r>
            <a:r>
              <a:rPr lang="sk-SK" dirty="0" err="1"/>
              <a:t>is</a:t>
            </a:r>
            <a:r>
              <a:rPr lang="sk-SK" dirty="0"/>
              <a:t> </a:t>
            </a:r>
            <a:r>
              <a:rPr lang="sk-SK" dirty="0" err="1"/>
              <a:t>continental</a:t>
            </a:r>
            <a:r>
              <a:rPr lang="sk-SK" dirty="0"/>
              <a:t> </a:t>
            </a:r>
            <a:r>
              <a:rPr lang="sk-SK" dirty="0" err="1"/>
              <a:t>with</a:t>
            </a:r>
            <a:r>
              <a:rPr lang="sk-SK" dirty="0"/>
              <a:t> </a:t>
            </a:r>
            <a:r>
              <a:rPr lang="sk-SK" dirty="0" err="1"/>
              <a:t>mild</a:t>
            </a:r>
            <a:r>
              <a:rPr lang="sk-SK" dirty="0"/>
              <a:t> </a:t>
            </a:r>
            <a:r>
              <a:rPr lang="sk-SK" dirty="0" err="1"/>
              <a:t>summer</a:t>
            </a:r>
            <a:r>
              <a:rPr lang="sk-SK" dirty="0"/>
              <a:t> and </a:t>
            </a:r>
            <a:r>
              <a:rPr lang="sk-SK" dirty="0" err="1"/>
              <a:t>winter</a:t>
            </a:r>
            <a:r>
              <a:rPr lang="sk-SK" dirty="0"/>
              <a:t> </a:t>
            </a:r>
            <a:r>
              <a:rPr lang="sk-SK" dirty="0" err="1"/>
              <a:t>temperatures</a:t>
            </a:r>
            <a:r>
              <a:rPr lang="sk-SK" dirty="0"/>
              <a:t>, </a:t>
            </a:r>
            <a:r>
              <a:rPr lang="sk-SK" dirty="0" err="1"/>
              <a:t>snow</a:t>
            </a:r>
            <a:r>
              <a:rPr lang="sk-SK" dirty="0"/>
              <a:t> and </a:t>
            </a:r>
            <a:r>
              <a:rPr lang="sk-SK" dirty="0" err="1"/>
              <a:t>rain</a:t>
            </a:r>
            <a:r>
              <a:rPr lang="sk-SK" dirty="0"/>
              <a:t>, </a:t>
            </a:r>
            <a:r>
              <a:rPr lang="sk-SK" dirty="0" err="1"/>
              <a:t>sun</a:t>
            </a:r>
            <a:r>
              <a:rPr lang="sk-SK" dirty="0"/>
              <a:t> and </a:t>
            </a:r>
            <a:r>
              <a:rPr lang="sk-SK" dirty="0" err="1"/>
              <a:t>wind</a:t>
            </a:r>
            <a:r>
              <a:rPr lang="sk-SK" dirty="0"/>
              <a:t>.</a:t>
            </a:r>
          </a:p>
          <a:p>
            <a:pPr marL="285750" indent="-285750">
              <a:defRPr/>
            </a:pPr>
            <a:endParaRPr lang="sk-SK" dirty="0">
              <a:solidFill>
                <a:srgbClr val="003366"/>
              </a:solidFill>
              <a:latin typeface="+mj-lt"/>
            </a:endParaRPr>
          </a:p>
        </p:txBody>
      </p:sp>
      <p:pic>
        <p:nvPicPr>
          <p:cNvPr id="12294" name="Picture 6" descr="Skiing center Veľká Rača - View ( 1280x960 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6675" y="3068638"/>
            <a:ext cx="3500438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BlokTextu 7"/>
          <p:cNvSpPr txBox="1">
            <a:spLocks noChangeArrowheads="1"/>
          </p:cNvSpPr>
          <p:nvPr/>
        </p:nvSpPr>
        <p:spPr bwMode="auto">
          <a:xfrm>
            <a:off x="1331913" y="5694363"/>
            <a:ext cx="2457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altLang="sk-SK">
                <a:cs typeface="Arial" pitchFamily="34" charset="0"/>
              </a:rPr>
              <a:t>Ski center Veľká Rača</a:t>
            </a:r>
          </a:p>
        </p:txBody>
      </p:sp>
      <p:pic>
        <p:nvPicPr>
          <p:cNvPr id="12296" name="Picture 8" descr="http://www.dolnyzemplin.sk/images/albums/73ae89f59aeda430df9e05ddc2be6a18_im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64150" y="3068638"/>
            <a:ext cx="3343275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7" name="BlokTextu 9"/>
          <p:cNvSpPr txBox="1">
            <a:spLocks noChangeArrowheads="1"/>
          </p:cNvSpPr>
          <p:nvPr/>
        </p:nvSpPr>
        <p:spPr bwMode="auto">
          <a:xfrm>
            <a:off x="5264150" y="5695950"/>
            <a:ext cx="210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altLang="sk-SK">
                <a:cs typeface="Arial" pitchFamily="34" charset="0"/>
              </a:rPr>
              <a:t>Zemplínska Šírava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8888" y="188913"/>
            <a:ext cx="7499350" cy="41751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k-SK" sz="2400" b="1" dirty="0" err="1" smtClean="0">
                <a:solidFill>
                  <a:srgbClr val="003366"/>
                </a:solidFill>
              </a:rPr>
              <a:t>Rivers</a:t>
            </a:r>
            <a:endParaRPr lang="sk-SK" sz="2400" b="1" dirty="0">
              <a:solidFill>
                <a:srgbClr val="003366"/>
              </a:solidFill>
            </a:endParaRP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650" y="6167438"/>
            <a:ext cx="1008063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Zástupný symbol obsahu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98425" y="6119813"/>
            <a:ext cx="1285875" cy="606425"/>
          </a:xfrm>
        </p:spPr>
      </p:pic>
      <p:sp>
        <p:nvSpPr>
          <p:cNvPr id="13317" name="BlokTextu 4"/>
          <p:cNvSpPr txBox="1">
            <a:spLocks noChangeArrowheads="1"/>
          </p:cNvSpPr>
          <p:nvPr/>
        </p:nvSpPr>
        <p:spPr bwMode="auto">
          <a:xfrm>
            <a:off x="1403350" y="692150"/>
            <a:ext cx="7272338" cy="9239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eaLnBrk="1" hangingPunct="1">
              <a:defRPr/>
            </a:pPr>
            <a:r>
              <a:rPr lang="sk-SK" dirty="0" smtClean="0"/>
              <a:t>Slovak </a:t>
            </a:r>
            <a:r>
              <a:rPr lang="sk-SK" dirty="0" err="1" smtClean="0"/>
              <a:t>rivers</a:t>
            </a:r>
            <a:r>
              <a:rPr lang="sk-SK" dirty="0" smtClean="0"/>
              <a:t> </a:t>
            </a:r>
            <a:r>
              <a:rPr lang="sk-SK" dirty="0" err="1" smtClean="0"/>
              <a:t>flow</a:t>
            </a:r>
            <a:r>
              <a:rPr lang="sk-SK" dirty="0" smtClean="0"/>
              <a:t> </a:t>
            </a:r>
            <a:r>
              <a:rPr lang="sk-SK" dirty="0" err="1" smtClean="0"/>
              <a:t>mainly</a:t>
            </a:r>
            <a:r>
              <a:rPr lang="sk-SK" dirty="0" smtClean="0"/>
              <a:t> to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Black</a:t>
            </a:r>
            <a:r>
              <a:rPr lang="sk-SK" dirty="0" smtClean="0"/>
              <a:t> and </a:t>
            </a:r>
            <a:r>
              <a:rPr lang="sk-SK" dirty="0" err="1" smtClean="0"/>
              <a:t>Baltic</a:t>
            </a:r>
            <a:r>
              <a:rPr lang="sk-SK" dirty="0" smtClean="0"/>
              <a:t> </a:t>
            </a:r>
            <a:r>
              <a:rPr lang="sk-SK" dirty="0" err="1" smtClean="0"/>
              <a:t>Sea</a:t>
            </a:r>
            <a:r>
              <a:rPr lang="sk-SK" dirty="0" smtClean="0"/>
              <a:t> </a:t>
            </a:r>
            <a:r>
              <a:rPr lang="sk-SK" dirty="0" err="1" smtClean="0"/>
              <a:t>watersheds</a:t>
            </a:r>
            <a:r>
              <a:rPr lang="sk-SK" dirty="0" smtClean="0"/>
              <a:t>.  </a:t>
            </a:r>
            <a:r>
              <a:rPr lang="sk-SK" dirty="0" err="1" smtClean="0"/>
              <a:t>The</a:t>
            </a:r>
            <a:r>
              <a:rPr lang="sk-SK" dirty="0" smtClean="0"/>
              <a:t> most </a:t>
            </a:r>
            <a:r>
              <a:rPr lang="sk-SK" dirty="0" err="1" smtClean="0"/>
              <a:t>important</a:t>
            </a:r>
            <a:r>
              <a:rPr lang="sk-SK" dirty="0" smtClean="0"/>
              <a:t> are: Dunaj, Morava, Váh, Nitra, Hron ...</a:t>
            </a:r>
          </a:p>
          <a:p>
            <a:pPr marL="285750" indent="-285750" eaLnBrk="1" hangingPunct="1">
              <a:defRPr/>
            </a:pPr>
            <a:endParaRPr lang="sk-SK" altLang="sk-SK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3318" name="Picture 6" descr="http://img.ct24.cz/cache/616x411/article/48/4753/475300.jpg?137058789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975" y="2205038"/>
            <a:ext cx="5087938" cy="286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4" name="Picture 12" descr="http://images.visitserbia.org/Sumadija&amp;Pomoravlje/Morava%20meand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975" y="1844675"/>
            <a:ext cx="5135563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8" descr="http://www.spoznaj.eu/obrazky/44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4075" y="1844675"/>
            <a:ext cx="5629275" cy="388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6" name="Picture 14" descr="http://i216.photobucket.com/albums/cc46/Sabkad/Foto33-1.jpg?t=119693979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050" y="1773238"/>
            <a:ext cx="5761038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8" name="Picture 16" descr="http://i.ck.cz/f/69195/8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79613" y="1773238"/>
            <a:ext cx="6048375" cy="440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3644900"/>
            <a:ext cx="3744913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01750" y="188913"/>
            <a:ext cx="7499350" cy="41751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k-SK" sz="2400" b="1" dirty="0" err="1" smtClean="0">
                <a:solidFill>
                  <a:srgbClr val="003366"/>
                </a:solidFill>
              </a:rPr>
              <a:t>Lakes</a:t>
            </a:r>
            <a:endParaRPr lang="sk-SK" sz="2400" b="1" dirty="0">
              <a:solidFill>
                <a:srgbClr val="003366"/>
              </a:solidFill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650" y="6167438"/>
            <a:ext cx="1008063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Zástupný symbol obsahu 4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-98425" y="6119813"/>
            <a:ext cx="1285875" cy="606425"/>
          </a:xfrm>
        </p:spPr>
      </p:pic>
      <p:pic>
        <p:nvPicPr>
          <p:cNvPr id="14342" name="Picture 8" descr="http://www.ttstudio.sk/photos/velke-hincovo-pleso-4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765175"/>
            <a:ext cx="7083425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BlokTextu 6"/>
          <p:cNvSpPr txBox="1">
            <a:spLocks noChangeArrowheads="1"/>
          </p:cNvSpPr>
          <p:nvPr/>
        </p:nvSpPr>
        <p:spPr bwMode="auto">
          <a:xfrm>
            <a:off x="2247900" y="3122613"/>
            <a:ext cx="2105025" cy="36988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sk-SK" altLang="sk-SK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Veľké </a:t>
            </a:r>
            <a:r>
              <a:rPr lang="sk-SK" altLang="sk-SK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Hincovo</a:t>
            </a:r>
            <a:r>
              <a:rPr lang="sk-SK" altLang="sk-SK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pleso</a:t>
            </a:r>
          </a:p>
        </p:txBody>
      </p:sp>
      <p:pic>
        <p:nvPicPr>
          <p:cNvPr id="14344" name="Picture 12" descr="http://img.sk.prg.cmestatic.com/media/images/original/Nov2008/20154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725" y="3716338"/>
            <a:ext cx="3167063" cy="204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5" name="BlokTextu 9"/>
          <p:cNvSpPr txBox="1">
            <a:spLocks noChangeArrowheads="1"/>
          </p:cNvSpPr>
          <p:nvPr/>
        </p:nvSpPr>
        <p:spPr bwMode="auto">
          <a:xfrm>
            <a:off x="3438525" y="3660775"/>
            <a:ext cx="1709738" cy="369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sk-SK" alt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Popradské pleso</a:t>
            </a:r>
          </a:p>
        </p:txBody>
      </p:sp>
      <p:sp>
        <p:nvSpPr>
          <p:cNvPr id="14346" name="BlokTextu 10"/>
          <p:cNvSpPr txBox="1">
            <a:spLocks noChangeArrowheads="1"/>
          </p:cNvSpPr>
          <p:nvPr/>
        </p:nvSpPr>
        <p:spPr bwMode="auto">
          <a:xfrm>
            <a:off x="6732588" y="5373688"/>
            <a:ext cx="1439862" cy="36988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sk-SK" altLang="sk-S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Štrbské pleso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54138" y="203200"/>
            <a:ext cx="7499350" cy="417513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k-SK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Geomorphological</a:t>
            </a:r>
            <a:r>
              <a:rPr lang="sk-SK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division</a:t>
            </a:r>
            <a:r>
              <a:rPr lang="sk-SK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sk-SK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Slovakia</a:t>
            </a:r>
            <a:endParaRPr lang="sk-SK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650" y="6167438"/>
            <a:ext cx="1008063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Zástupný symbol obsahu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98425" y="6119813"/>
            <a:ext cx="1285875" cy="606425"/>
          </a:xfrm>
        </p:spPr>
      </p:pic>
      <p:sp>
        <p:nvSpPr>
          <p:cNvPr id="16389" name="BlokTextu 4"/>
          <p:cNvSpPr txBox="1">
            <a:spLocks noChangeArrowheads="1"/>
          </p:cNvSpPr>
          <p:nvPr/>
        </p:nvSpPr>
        <p:spPr bwMode="auto">
          <a:xfrm>
            <a:off x="1403350" y="620713"/>
            <a:ext cx="7272338" cy="6461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eaLnBrk="1" hangingPunct="1">
              <a:defRPr/>
            </a:pPr>
            <a:r>
              <a:rPr lang="sk-SK" altLang="sk-SK" dirty="0" smtClean="0">
                <a:cs typeface="Arial" pitchFamily="34" charset="0"/>
              </a:rPr>
              <a:t>Slovakia </a:t>
            </a:r>
            <a:r>
              <a:rPr lang="sk-SK" altLang="sk-SK" dirty="0" err="1" smtClean="0">
                <a:cs typeface="Arial" pitchFamily="34" charset="0"/>
              </a:rPr>
              <a:t>belongs</a:t>
            </a:r>
            <a:r>
              <a:rPr lang="sk-SK" altLang="sk-SK" dirty="0" smtClean="0">
                <a:cs typeface="Arial" pitchFamily="34" charset="0"/>
              </a:rPr>
              <a:t> to </a:t>
            </a:r>
            <a:r>
              <a:rPr lang="sk-SK" altLang="sk-SK" dirty="0" err="1" smtClean="0">
                <a:cs typeface="Arial" pitchFamily="34" charset="0"/>
              </a:rPr>
              <a:t>the</a:t>
            </a:r>
            <a:r>
              <a:rPr lang="sk-SK" altLang="sk-SK" dirty="0" smtClean="0">
                <a:cs typeface="Arial" pitchFamily="34" charset="0"/>
              </a:rPr>
              <a:t> </a:t>
            </a:r>
            <a:r>
              <a:rPr lang="sk-SK" altLang="sk-SK" dirty="0" err="1" smtClean="0">
                <a:cs typeface="Arial" pitchFamily="34" charset="0"/>
              </a:rPr>
              <a:t>Alps</a:t>
            </a:r>
            <a:r>
              <a:rPr lang="sk-SK" altLang="sk-SK" dirty="0" smtClean="0">
                <a:cs typeface="Arial" pitchFamily="34" charset="0"/>
              </a:rPr>
              <a:t>- </a:t>
            </a:r>
            <a:r>
              <a:rPr lang="sk-SK" altLang="sk-SK" dirty="0" err="1" smtClean="0">
                <a:cs typeface="Arial" pitchFamily="34" charset="0"/>
              </a:rPr>
              <a:t>Himalaya</a:t>
            </a:r>
            <a:r>
              <a:rPr lang="sk-SK" altLang="sk-SK" dirty="0" smtClean="0">
                <a:cs typeface="Arial" pitchFamily="34" charset="0"/>
              </a:rPr>
              <a:t> </a:t>
            </a:r>
            <a:r>
              <a:rPr lang="sk-SK" altLang="sk-SK" dirty="0" err="1" smtClean="0">
                <a:cs typeface="Arial" pitchFamily="34" charset="0"/>
              </a:rPr>
              <a:t>system</a:t>
            </a:r>
            <a:r>
              <a:rPr lang="sk-SK" altLang="sk-SK" dirty="0" smtClean="0">
                <a:cs typeface="Arial" pitchFamily="34" charset="0"/>
              </a:rPr>
              <a:t> and to </a:t>
            </a:r>
            <a:r>
              <a:rPr lang="sk-SK" altLang="sk-SK" dirty="0" err="1" smtClean="0">
                <a:cs typeface="Arial" pitchFamily="34" charset="0"/>
              </a:rPr>
              <a:t>the</a:t>
            </a:r>
            <a:r>
              <a:rPr lang="sk-SK" altLang="sk-SK" dirty="0" smtClean="0">
                <a:cs typeface="Arial" pitchFamily="34" charset="0"/>
              </a:rPr>
              <a:t> </a:t>
            </a:r>
            <a:r>
              <a:rPr lang="sk-SK" altLang="sk-SK" dirty="0" err="1" smtClean="0">
                <a:cs typeface="Arial" pitchFamily="34" charset="0"/>
              </a:rPr>
              <a:t>sub-systems</a:t>
            </a:r>
            <a:r>
              <a:rPr lang="sk-SK" altLang="sk-SK" dirty="0" smtClean="0">
                <a:cs typeface="Arial" pitchFamily="34" charset="0"/>
              </a:rPr>
              <a:t> </a:t>
            </a:r>
            <a:r>
              <a:rPr lang="sk-SK" altLang="sk-SK" dirty="0" err="1" smtClean="0">
                <a:cs typeface="Arial" pitchFamily="34" charset="0"/>
              </a:rPr>
              <a:t>of</a:t>
            </a:r>
            <a:r>
              <a:rPr lang="sk-SK" altLang="sk-SK" dirty="0" smtClean="0">
                <a:cs typeface="Arial" pitchFamily="34" charset="0"/>
              </a:rPr>
              <a:t> </a:t>
            </a:r>
            <a:r>
              <a:rPr lang="sk-SK" altLang="sk-SK" dirty="0" err="1" smtClean="0">
                <a:cs typeface="Arial" pitchFamily="34" charset="0"/>
              </a:rPr>
              <a:t>the</a:t>
            </a:r>
            <a:r>
              <a:rPr lang="sk-SK" altLang="sk-SK" dirty="0" smtClean="0">
                <a:cs typeface="Arial" pitchFamily="34" charset="0"/>
              </a:rPr>
              <a:t> </a:t>
            </a:r>
            <a:r>
              <a:rPr lang="sk-SK" altLang="sk-SK" dirty="0" err="1" smtClean="0">
                <a:cs typeface="Arial" pitchFamily="34" charset="0"/>
              </a:rPr>
              <a:t>Carpathian</a:t>
            </a:r>
            <a:r>
              <a:rPr lang="sk-SK" altLang="sk-SK" dirty="0" smtClean="0">
                <a:cs typeface="Arial" pitchFamily="34" charset="0"/>
              </a:rPr>
              <a:t> </a:t>
            </a:r>
            <a:r>
              <a:rPr lang="sk-SK" altLang="sk-SK" dirty="0" err="1" smtClean="0">
                <a:cs typeface="Arial" pitchFamily="34" charset="0"/>
              </a:rPr>
              <a:t>mountains</a:t>
            </a:r>
            <a:r>
              <a:rPr lang="sk-SK" altLang="sk-SK" dirty="0" smtClean="0">
                <a:cs typeface="Arial" pitchFamily="34" charset="0"/>
              </a:rPr>
              <a:t> and </a:t>
            </a:r>
            <a:r>
              <a:rPr lang="sk-SK" altLang="sk-SK" dirty="0" err="1" smtClean="0">
                <a:cs typeface="Arial" pitchFamily="34" charset="0"/>
              </a:rPr>
              <a:t>of</a:t>
            </a:r>
            <a:r>
              <a:rPr lang="sk-SK" altLang="sk-SK" dirty="0" smtClean="0">
                <a:cs typeface="Arial" pitchFamily="34" charset="0"/>
              </a:rPr>
              <a:t> </a:t>
            </a:r>
            <a:r>
              <a:rPr lang="sk-SK" altLang="sk-SK" dirty="0" err="1" smtClean="0">
                <a:cs typeface="Arial" pitchFamily="34" charset="0"/>
              </a:rPr>
              <a:t>the</a:t>
            </a:r>
            <a:r>
              <a:rPr lang="sk-SK" altLang="sk-SK" dirty="0" smtClean="0">
                <a:cs typeface="Arial" pitchFamily="34" charset="0"/>
              </a:rPr>
              <a:t> </a:t>
            </a:r>
            <a:r>
              <a:rPr lang="sk-SK" altLang="sk-SK" dirty="0" err="1" smtClean="0">
                <a:cs typeface="Arial" pitchFamily="34" charset="0"/>
              </a:rPr>
              <a:t>Panonian</a:t>
            </a:r>
            <a:r>
              <a:rPr lang="sk-SK" altLang="sk-SK" dirty="0" smtClean="0">
                <a:cs typeface="Arial" pitchFamily="34" charset="0"/>
              </a:rPr>
              <a:t> </a:t>
            </a:r>
            <a:r>
              <a:rPr lang="sk-SK" altLang="sk-SK" dirty="0" err="1" smtClean="0">
                <a:cs typeface="Arial" pitchFamily="34" charset="0"/>
              </a:rPr>
              <a:t>basin</a:t>
            </a:r>
            <a:r>
              <a:rPr lang="sk-SK" alt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 </a:t>
            </a:r>
          </a:p>
        </p:txBody>
      </p:sp>
      <p:sp>
        <p:nvSpPr>
          <p:cNvPr id="16390" name="BlokTextu 6"/>
          <p:cNvSpPr txBox="1">
            <a:spLocks noChangeArrowheads="1"/>
          </p:cNvSpPr>
          <p:nvPr/>
        </p:nvSpPr>
        <p:spPr bwMode="auto">
          <a:xfrm>
            <a:off x="1346200" y="6356350"/>
            <a:ext cx="3225800" cy="369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sk-SK" altLang="sk-SK" dirty="0" smtClean="0">
                <a:solidFill>
                  <a:srgbClr val="003366"/>
                </a:solidFill>
                <a:latin typeface="+mj-lt"/>
              </a:rPr>
              <a:t>Gerlachovský štít (2655 m n. m.)</a:t>
            </a:r>
          </a:p>
        </p:txBody>
      </p:sp>
      <p:pic>
        <p:nvPicPr>
          <p:cNvPr id="16391" name="Picture 6" descr="http://www.slovakia.travel/data/Resources/Upload/Images_watermark/PrirodneAtrakcie/PrirodneZaujimavosti/D_Gerlachovsky_stit_jp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913" y="4149725"/>
            <a:ext cx="3384550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8" descr="http://www.villasiesta.com/wp-content/uploads/Tatr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2275" y="1341438"/>
            <a:ext cx="6192838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10" descr="http://i1.trekearth.com/photos/51934/tatry_poland_img_3071_800pix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825" y="4149725"/>
            <a:ext cx="3109913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4" name="BlokTextu 10"/>
          <p:cNvSpPr txBox="1">
            <a:spLocks noChangeArrowheads="1"/>
          </p:cNvSpPr>
          <p:nvPr/>
        </p:nvSpPr>
        <p:spPr bwMode="auto">
          <a:xfrm>
            <a:off x="6804025" y="3500438"/>
            <a:ext cx="828675" cy="40005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sk-SK" altLang="sk-SK" sz="2000" b="1" dirty="0" smtClean="0">
                <a:solidFill>
                  <a:schemeClr val="bg1"/>
                </a:solidFill>
                <a:latin typeface="+mj-lt"/>
              </a:rPr>
              <a:t>Tatry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20800" y="188913"/>
            <a:ext cx="7499350" cy="41751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k-SK" sz="2400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Bratislava –</a:t>
            </a:r>
            <a:r>
              <a:rPr lang="sk-SK" sz="2400" b="1" dirty="0" err="1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sk-SK" sz="2400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2400" b="1" dirty="0" err="1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capital</a:t>
            </a:r>
            <a:r>
              <a:rPr lang="sk-SK" sz="2400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2400" b="1" dirty="0" err="1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sk-SK" sz="2400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  Slovakia</a:t>
            </a:r>
            <a:endParaRPr lang="sk-SK" sz="2400" b="1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088" y="6165850"/>
            <a:ext cx="1008062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Zástupný symbol obsahu 4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-98425" y="6119813"/>
            <a:ext cx="1285875" cy="606425"/>
          </a:xfrm>
        </p:spPr>
      </p:pic>
      <p:pic>
        <p:nvPicPr>
          <p:cNvPr id="22536" name="Picture 8" descr="http://www.acadistr.sk/wp-content/uploads/2012/07/bratislava-no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913" y="3284538"/>
            <a:ext cx="4535487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10" descr="http://www.ubytovani-velkymeder.sk/files/page/bratislava4_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813" y="3213100"/>
            <a:ext cx="476885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0" name="Picture 12" descr="http://www.bisla.sk/english/wp-content/uploads/2012/07/B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63713" y="3141663"/>
            <a:ext cx="4857750" cy="325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2" name="Picture 14" descr="http://zlavomat.sgcdn.cz/files/65/13/6513-bratislav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79613" y="2997200"/>
            <a:ext cx="485775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4" name="Picture 16" descr="http://www.muzeum.sk/muzeum/images/snm/snm0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95513" y="2852738"/>
            <a:ext cx="496887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6" name="Picture 18" descr="http://azad.sk/my_rezervacie/data/article_image/photo17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84438" y="2708275"/>
            <a:ext cx="4967287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8" name="Picture 20" descr="http://www.ttstudio.sk/photos/slavin-bratislava-157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71775" y="2565400"/>
            <a:ext cx="4895850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0" name="Picture 22" descr="http://www.relaxacne-pobyty.sk/fileadmin/liecebne_pobyty/obrazky/hotely_bratislava/foto_mesto/bratislava_devin.jpe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59113" y="2439988"/>
            <a:ext cx="4897437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2" name="Picture 24" descr="http://img.ephoto.sk/data/users/15388/photos/5f929b1f67aa818366bb14d3dfa5daa5e6f4feba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0825" y="2852738"/>
            <a:ext cx="88931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http://upload.wikimedia.org/wikipedia/commons/8/83/Bratislava_Panorama_01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0825" y="676275"/>
            <a:ext cx="8893175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2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novrat">
  <a:themeElements>
    <a:clrScheme name="Vlastná 21">
      <a:dk1>
        <a:sysClr val="windowText" lastClr="000000"/>
      </a:dk1>
      <a:lt1>
        <a:sysClr val="window" lastClr="FFFFFF"/>
      </a:lt1>
      <a:dk2>
        <a:srgbClr val="000000"/>
      </a:dk2>
      <a:lt2>
        <a:srgbClr val="637F26"/>
      </a:lt2>
      <a:accent1>
        <a:srgbClr val="0C0C0C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Slnovra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lnovrat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1294</TotalTime>
  <Words>434</Words>
  <Application>Microsoft Office PowerPoint</Application>
  <PresentationFormat>Prezentácia na obrazovke (4:3)</PresentationFormat>
  <Paragraphs>59</Paragraphs>
  <Slides>27</Slides>
  <Notes>1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27</vt:i4>
      </vt:variant>
    </vt:vector>
  </HeadingPairs>
  <TitlesOfParts>
    <vt:vector size="28" baseType="lpstr">
      <vt:lpstr>Slnovrat</vt:lpstr>
      <vt:lpstr>Snímka 1</vt:lpstr>
      <vt:lpstr>Ahoj</vt:lpstr>
      <vt:lpstr>Slovakia in Europe</vt:lpstr>
      <vt:lpstr>Snímka 4</vt:lpstr>
      <vt:lpstr>  Climate and weather in Slovakia   </vt:lpstr>
      <vt:lpstr>Rivers</vt:lpstr>
      <vt:lpstr>Lakes</vt:lpstr>
      <vt:lpstr>Geomorphological division of Slovakia</vt:lpstr>
      <vt:lpstr>Bratislava –the capital of  Slovakia</vt:lpstr>
      <vt:lpstr>Cities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Snímka 25</vt:lpstr>
      <vt:lpstr>Pictures of Slovakia </vt:lpstr>
      <vt:lpstr>Thank you for your attention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Uzivatel</dc:creator>
  <cp:lastModifiedBy>marian</cp:lastModifiedBy>
  <cp:revision>97</cp:revision>
  <dcterms:created xsi:type="dcterms:W3CDTF">2013-10-06T14:55:45Z</dcterms:created>
  <dcterms:modified xsi:type="dcterms:W3CDTF">2013-12-04T06:20:41Z</dcterms:modified>
</cp:coreProperties>
</file>